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319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310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88" r:id="rId39"/>
    <p:sldId id="289" r:id="rId40"/>
    <p:sldId id="290" r:id="rId41"/>
    <p:sldId id="291" r:id="rId42"/>
    <p:sldId id="315" r:id="rId43"/>
    <p:sldId id="292" r:id="rId44"/>
    <p:sldId id="293" r:id="rId45"/>
    <p:sldId id="318" r:id="rId46"/>
    <p:sldId id="294" r:id="rId47"/>
    <p:sldId id="295" r:id="rId48"/>
    <p:sldId id="314" r:id="rId49"/>
    <p:sldId id="301" r:id="rId50"/>
    <p:sldId id="302" r:id="rId51"/>
    <p:sldId id="297" r:id="rId52"/>
    <p:sldId id="299" r:id="rId53"/>
    <p:sldId id="303" r:id="rId54"/>
    <p:sldId id="304" r:id="rId55"/>
    <p:sldId id="317" r:id="rId56"/>
    <p:sldId id="312" r:id="rId57"/>
    <p:sldId id="311" r:id="rId58"/>
    <p:sldId id="305" r:id="rId59"/>
    <p:sldId id="313" r:id="rId60"/>
    <p:sldId id="307" r:id="rId61"/>
    <p:sldId id="316" r:id="rId62"/>
    <p:sldId id="308" r:id="rId63"/>
    <p:sldId id="309" r:id="rId6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30CAF4-657B-4578-A2A5-741D00DC20DE}">
          <p14:sldIdLst>
            <p14:sldId id="256"/>
            <p14:sldId id="257"/>
          </p14:sldIdLst>
        </p14:section>
        <p14:section name="High Level Design" id="{329CFB5A-E47E-4953-ADC7-B6FCA9B9BD82}">
          <p14:sldIdLst>
            <p14:sldId id="258"/>
            <p14:sldId id="259"/>
            <p14:sldId id="260"/>
            <p14:sldId id="261"/>
            <p14:sldId id="262"/>
            <p14:sldId id="263"/>
            <p14:sldId id="319"/>
          </p14:sldIdLst>
        </p14:section>
        <p14:section name="Design" id="{DA4D3523-4A1C-41EF-8CEF-AFC66FB4FBB5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31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315"/>
          </p14:sldIdLst>
        </p14:section>
        <p14:section name="Testing" id="{1E9E1378-5123-470D-BE29-4999D3C4795D}">
          <p14:sldIdLst>
            <p14:sldId id="292"/>
            <p14:sldId id="293"/>
            <p14:sldId id="318"/>
            <p14:sldId id="294"/>
            <p14:sldId id="295"/>
            <p14:sldId id="314"/>
            <p14:sldId id="301"/>
            <p14:sldId id="302"/>
            <p14:sldId id="297"/>
            <p14:sldId id="299"/>
            <p14:sldId id="303"/>
            <p14:sldId id="304"/>
            <p14:sldId id="317"/>
            <p14:sldId id="312"/>
            <p14:sldId id="311"/>
            <p14:sldId id="305"/>
            <p14:sldId id="313"/>
            <p14:sldId id="307"/>
            <p14:sldId id="31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8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385560" y="90000"/>
            <a:ext cx="10967760" cy="429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183000" y="376164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21092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8036280" y="112032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38556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body"/>
          </p:nvPr>
        </p:nvSpPr>
        <p:spPr>
          <a:xfrm>
            <a:off x="421092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body"/>
          </p:nvPr>
        </p:nvSpPr>
        <p:spPr>
          <a:xfrm>
            <a:off x="8036280" y="3761640"/>
            <a:ext cx="364284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183000" y="1120320"/>
            <a:ext cx="552096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385560" y="3761640"/>
            <a:ext cx="11314080" cy="241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Segoe UI Semibold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6E9AAC2-8345-4F63-8437-45773591815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0" y="1016640"/>
            <a:ext cx="12191760" cy="52635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385560" y="90000"/>
            <a:ext cx="10967760" cy="926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385560" y="1120320"/>
            <a:ext cx="11314080" cy="5056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8" name="PlaceHolder 5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D01E60E-3094-4209-91A4-D6D8C084FE1F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0" y="1016640"/>
            <a:ext cx="12191760" cy="52635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93840" y="1092600"/>
            <a:ext cx="6648120" cy="5083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78A9494-9DF4-44D7-89A1-DB91E1946EA8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393840" y="90000"/>
            <a:ext cx="10959840" cy="926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7041960" y="1087200"/>
            <a:ext cx="5090400" cy="5150160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3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0" y="2895480"/>
            <a:ext cx="12191760" cy="33843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177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E0F93F6-5CC8-4BC1-8566-9CF3AC87199D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7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0" y="1016640"/>
            <a:ext cx="12191760" cy="52635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93840" y="1092600"/>
            <a:ext cx="5702040" cy="5083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80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72FADB0-8A5C-4200-8FA3-B5A18A6442FB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title"/>
          </p:nvPr>
        </p:nvSpPr>
        <p:spPr>
          <a:xfrm>
            <a:off x="393840" y="90000"/>
            <a:ext cx="10959840" cy="926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6095880" y="1087200"/>
            <a:ext cx="6036480" cy="5150160"/>
          </a:xfrm>
          <a:prstGeom prst="roundRect">
            <a:avLst>
              <a:gd name="adj" fmla="val 3832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2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22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ECE554 Embedded Systems 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3072687-9EB6-45F2-9EC1-67631C29A98A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0" y="1016640"/>
            <a:ext cx="12191760" cy="52635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PlaceHolder 6"/>
          <p:cNvSpPr>
            <a:spLocks noGrp="1"/>
          </p:cNvSpPr>
          <p:nvPr>
            <p:ph type="title"/>
          </p:nvPr>
        </p:nvSpPr>
        <p:spPr>
          <a:xfrm>
            <a:off x="838080" y="90000"/>
            <a:ext cx="10515240" cy="926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6526440" y="136440"/>
            <a:ext cx="552780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6" name="Picture 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93320" y="0"/>
            <a:ext cx="1092240" cy="109224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0" y="1016640"/>
            <a:ext cx="12191760" cy="5263560"/>
          </a:xfrm>
          <a:prstGeom prst="rect">
            <a:avLst/>
          </a:prstGeom>
          <a:solidFill>
            <a:schemeClr val="bg1">
              <a:alpha val="73000"/>
            </a:schemeClr>
          </a:solidFill>
          <a:ln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838080" y="1092600"/>
            <a:ext cx="5181120" cy="5083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172200" y="1092600"/>
            <a:ext cx="5181120" cy="5083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70" name="PlaceHolder 5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ECE554 Embedded Systems 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4C28F59-7179-4285-802E-C1E523C71804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73" name="PlaceHolder 8"/>
          <p:cNvSpPr>
            <a:spLocks noGrp="1"/>
          </p:cNvSpPr>
          <p:nvPr>
            <p:ph type="title"/>
          </p:nvPr>
        </p:nvSpPr>
        <p:spPr>
          <a:xfrm>
            <a:off x="838080" y="90000"/>
            <a:ext cx="10515240" cy="926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armer95/Garage-RTC" TargetMode="Externa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youtube.com/watch?v=IwsxoqProoo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pitasystems.com/blog/cooperative-and-preemptive-scheduling-algorithms" TargetMode="Externa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jharmer@umich.edu" TargetMode="External"/><Relationship Id="rId2" Type="http://schemas.openxmlformats.org/officeDocument/2006/relationships/hyperlink" Target="mailto:danzajac@umich.edu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523880" y="1368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Segoe UI Semibold"/>
              </a:rPr>
              <a:t>ECE554 – Final Project</a:t>
            </a:r>
            <a:br/>
            <a:r>
              <a:rPr lang="en-US" sz="2800" b="1" i="1" strike="noStrike" spc="-1">
                <a:solidFill>
                  <a:srgbClr val="FFFFFF"/>
                </a:solidFill>
                <a:latin typeface="Segoe UI Semibold"/>
              </a:rPr>
              <a:t>Open Source IoT Connected Garage Controller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524180" y="48835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F2F2F2"/>
                </a:solidFill>
                <a:latin typeface="Segoe UI Semibold"/>
              </a:rPr>
              <a:t>Authors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BFBFBF"/>
                </a:solidFill>
                <a:latin typeface="Segoe UI Semibold"/>
              </a:rPr>
              <a:t>Daniel Zajac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BFBFBF"/>
                </a:solidFill>
                <a:latin typeface="Segoe UI Semibold"/>
              </a:rPr>
              <a:t>Jackson Harmer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1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1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F63D538-2CEF-4120-BC04-1419CEEB5C9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79427-6976-48B7-9D86-EE2B809EF2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1045" y="2030095"/>
            <a:ext cx="3089910" cy="2797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523880" y="1122480"/>
            <a:ext cx="9143640" cy="1773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Segoe UI Semibold"/>
              </a:rPr>
              <a:t>Design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523880" y="3048120"/>
            <a:ext cx="9143640" cy="31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High Level Design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Partitioning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Embedded Software Design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Embedded Hardware Design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Connected Software Design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57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5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E73AD81-CDAF-4333-B05C-234EA0846838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High Level Design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Reviewed functional requirements from proposal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Interface switches for Alarm Silence, Door, Stop, and Light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Digital display mounted to the main controller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Able to digitally switch mains powered LED bulb, door button, alarm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Detect temperature, Carbon monoxide, door position, obstacle beneath door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IoT connectivity to send/receive from a web server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timing requirements and sensor input types were assessed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block diagram of the system was constructed from the requirements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63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D59849A-2897-4B44-9B68-E2A37D2E0DC9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GarageRTC System Block Diagram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6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7E3EC76-662A-4F55-A2F1-53AF85A696A1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68" name="Picture 15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1080" y="1091520"/>
            <a:ext cx="8900280" cy="509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934320" y="1195920"/>
            <a:ext cx="5181120" cy="4975560"/>
          </a:xfrm>
          <a:prstGeom prst="roundRect">
            <a:avLst>
              <a:gd name="adj" fmla="val 41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TextShape 2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System Partitioning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72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73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CF1CC10-C7F0-4103-BEA5-8ECEE22181D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74" name="TextShape 6"/>
          <p:cNvSpPr txBox="1"/>
          <p:nvPr/>
        </p:nvSpPr>
        <p:spPr>
          <a:xfrm>
            <a:off x="385560" y="1120320"/>
            <a:ext cx="662436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system was then partitioned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structure chart was created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Shows logical relationships within the system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Major subsystems for embedded and web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Sub functions for each subsystem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Web subsystem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Developed in HTML, JavaScript, and Python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Will interact with controller through UDP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Defined a standard interface for messaging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Embedded subsystem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Can be developed separately in C/C++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Can produce/consume UDP Data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Will execute multiple tasks in Real Time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5" name="Content Placeholder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4965" r="1936" b="2318"/>
          <a:stretch/>
        </p:blipFill>
        <p:spPr>
          <a:xfrm>
            <a:off x="7010280" y="2362320"/>
            <a:ext cx="5028840" cy="2666520"/>
          </a:xfrm>
          <a:prstGeom prst="rect">
            <a:avLst/>
          </a:prstGeom>
          <a:ln>
            <a:noFill/>
          </a:ln>
        </p:spPr>
      </p:pic>
      <p:sp>
        <p:nvSpPr>
          <p:cNvPr id="376" name="CustomShape 7"/>
          <p:cNvSpPr/>
          <p:nvPr/>
        </p:nvSpPr>
        <p:spPr>
          <a:xfrm>
            <a:off x="6934320" y="5792400"/>
            <a:ext cx="51811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GarageRTC Structure Chart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Embedded Task Decomposition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Isolated behaviors for each part of the system and assigned priorities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Sensor was oversampled to ensure each task received freshest value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Grouped behaviors into compatible tasks and assigned RTOS Priority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0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1305E7D-8C7C-42A9-94A5-71BBCB436083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382" name="Table 6"/>
          <p:cNvGraphicFramePr/>
          <p:nvPr/>
        </p:nvGraphicFramePr>
        <p:xfrm>
          <a:off x="1447920" y="2776320"/>
          <a:ext cx="9566640" cy="2961720"/>
        </p:xfrm>
        <a:graphic>
          <a:graphicData uri="http://schemas.openxmlformats.org/drawingml/2006/table">
            <a:tbl>
              <a:tblPr/>
              <a:tblGrid>
                <a:gridCol w="362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Behavior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Frequency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Group Task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RTOS Priority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Reading and converting sensor input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TaskReadSensors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Door Control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Alarm Control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Medium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Light Control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Network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TaskNetwork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Display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TaskUpdateDisplay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WatchDog Collection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TaskIdle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393840" y="1092600"/>
            <a:ext cx="5702040" cy="508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Used to produce latching relay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Prevents unwanted behavior: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Relay chatter from long presses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Glitched presses resulting fast toggle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Idle – Waiting for an edge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Press – Saw an edge, keep sleeping while the button is held. Turn light 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Release – Button released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2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nd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Press – Keep sleeping while button is held.  Turn light off.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8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AB49C93-50AB-4BAA-BB0E-1123554951F5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87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Light Toggle State Machine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6129720" y="5869080"/>
            <a:ext cx="5985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State machine to create latched relay behavior from button presses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89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51680" y="2550240"/>
            <a:ext cx="6089760" cy="227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Content Placeholder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5880" y="2551680"/>
            <a:ext cx="6095520" cy="2400840"/>
          </a:xfrm>
          <a:prstGeom prst="rect">
            <a:avLst/>
          </a:prstGeom>
          <a:ln>
            <a:noFill/>
          </a:ln>
        </p:spPr>
      </p:pic>
      <p:sp>
        <p:nvSpPr>
          <p:cNvPr id="391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7EFAA7D-41CE-44FF-9BEB-FE53C4AFB078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94" name="TextShape 4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Door Control State Machine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6095880" y="5869080"/>
            <a:ext cx="6019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Door control state machine to run opener output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96" name="CustomShape 6"/>
          <p:cNvSpPr/>
          <p:nvPr/>
        </p:nvSpPr>
        <p:spPr>
          <a:xfrm>
            <a:off x="393840" y="1092600"/>
            <a:ext cx="5702040" cy="508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Used to produce timed pules simulating door button presses </a:t>
            </a:r>
            <a:endParaRPr lang="en-US" sz="28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Idle – Waiting for a door command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Start – Saw a door command.  Close the door button relay. Idle for time t or a Stop command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Moving – Door is moving, wait for a limit switch or Stop command.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Stopping – Close the door button relay for time t, stopping the door. Then return to Idle.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393840" y="1092600"/>
            <a:ext cx="5702040" cy="508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Used for control the system alarm state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Idle – Monitor for temp and CO within limits.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Alarm – When outside limits, set the alarm state. If the value falls within limits + a hysteresis value, clear the alarm. If someone presses the Alarm silence button, silence the alarm but maintain the state.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Silenced – The alarm relay is released but the alarm state is maintained till the levels are acceptable</a:t>
            </a:r>
          </a:p>
        </p:txBody>
      </p:sp>
      <p:sp>
        <p:nvSpPr>
          <p:cNvPr id="3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0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AD03422-2076-43F3-BFD8-7155CABAC9C1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01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Alarm State Machine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6095880" y="5869080"/>
            <a:ext cx="6019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Alarm State Machine maintains the system Alarm State and relay.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03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48880" y="2404440"/>
            <a:ext cx="5942880" cy="262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93840" y="1092600"/>
            <a:ext cx="5702040" cy="508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watchdog collects bits from each running task</a:t>
            </a:r>
          </a:p>
          <a:p>
            <a:pPr marL="971640" lvl="1" indent="-514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T1 completes, requests exclusive access to the watchdog bowl. Then writes it’s bit and releases.</a:t>
            </a: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B. - D. Each task takes it’s turn writing 	their bits into the bowl. 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lphaUcPeriod" startAt="5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WatchDog task (TaskIdle) grabs the bowl and checks for 0xF.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lphaUcPeriod" startAt="5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If all bits are in the bowl, the WD timer is reset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lphaUcPeriod" startAt="5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TaskIdle resets the bowl for the next round. </a:t>
            </a:r>
          </a:p>
        </p:txBody>
      </p:sp>
      <p:sp>
        <p:nvSpPr>
          <p:cNvPr id="40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0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0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95D6EAB-236F-4A24-A1DE-1622AB8E8CB7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08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Multi-Tasked WatchDog Design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48520" y="2194920"/>
            <a:ext cx="5790960" cy="2963520"/>
          </a:xfrm>
          <a:prstGeom prst="rect">
            <a:avLst/>
          </a:prstGeom>
          <a:ln>
            <a:noFill/>
          </a:ln>
        </p:spPr>
      </p:pic>
      <p:sp>
        <p:nvSpPr>
          <p:cNvPr id="410" name="CustomShape 6"/>
          <p:cNvSpPr/>
          <p:nvPr/>
        </p:nvSpPr>
        <p:spPr>
          <a:xfrm>
            <a:off x="6095880" y="5869080"/>
            <a:ext cx="6019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Messaging Interface between Web and Embedded System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838080" y="194832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8"/>
          <p:cNvSpPr/>
          <p:nvPr/>
        </p:nvSpPr>
        <p:spPr>
          <a:xfrm>
            <a:off x="838080" y="29718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9"/>
          <p:cNvSpPr/>
          <p:nvPr/>
        </p:nvSpPr>
        <p:spPr>
          <a:xfrm>
            <a:off x="838080" y="37116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0"/>
          <p:cNvSpPr/>
          <p:nvPr/>
        </p:nvSpPr>
        <p:spPr>
          <a:xfrm>
            <a:off x="838080" y="44298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1"/>
          <p:cNvSpPr/>
          <p:nvPr/>
        </p:nvSpPr>
        <p:spPr>
          <a:xfrm>
            <a:off x="838080" y="51588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2"/>
          <p:cNvSpPr/>
          <p:nvPr/>
        </p:nvSpPr>
        <p:spPr>
          <a:xfrm>
            <a:off x="1349640" y="29754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93840" y="1092600"/>
            <a:ext cx="5702040" cy="508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the event a process stalls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Task 1 fills the bowl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Task 2 is stalled, does not set bit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Task 3 sets bit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Task 4 sets bit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TaskIdle fetches the bowl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Missing bit does not pet the dog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TaskIdle clears the flags</a:t>
            </a:r>
          </a:p>
          <a:p>
            <a:pPr marL="914400" lvl="1" indent="-4568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After the Watch Dog timer exhausts, the system is reset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Can be extended to support checking deadlines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2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3E52087-845D-4F56-B13F-9FA9E1554E77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21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WatchDog Reset Example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2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5880" y="2209680"/>
            <a:ext cx="6032880" cy="2833920"/>
          </a:xfrm>
          <a:prstGeom prst="rect">
            <a:avLst/>
          </a:prstGeom>
          <a:ln>
            <a:noFill/>
          </a:ln>
        </p:spPr>
      </p:pic>
      <p:sp>
        <p:nvSpPr>
          <p:cNvPr id="423" name="CustomShape 6"/>
          <p:cNvSpPr/>
          <p:nvPr/>
        </p:nvSpPr>
        <p:spPr>
          <a:xfrm>
            <a:off x="6120360" y="5660280"/>
            <a:ext cx="60195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Task 2 is stalled, missing it’s write to the WatchDog Bowl eventually triggering a system reset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857520" y="156708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8"/>
          <p:cNvSpPr/>
          <p:nvPr/>
        </p:nvSpPr>
        <p:spPr>
          <a:xfrm>
            <a:off x="857520" y="194832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9"/>
          <p:cNvSpPr/>
          <p:nvPr/>
        </p:nvSpPr>
        <p:spPr>
          <a:xfrm>
            <a:off x="857520" y="232920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0"/>
          <p:cNvSpPr/>
          <p:nvPr/>
        </p:nvSpPr>
        <p:spPr>
          <a:xfrm>
            <a:off x="857520" y="271008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1"/>
          <p:cNvSpPr/>
          <p:nvPr/>
        </p:nvSpPr>
        <p:spPr>
          <a:xfrm>
            <a:off x="857520" y="309132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2"/>
          <p:cNvSpPr/>
          <p:nvPr/>
        </p:nvSpPr>
        <p:spPr>
          <a:xfrm>
            <a:off x="857520" y="349092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3"/>
          <p:cNvSpPr/>
          <p:nvPr/>
        </p:nvSpPr>
        <p:spPr>
          <a:xfrm>
            <a:off x="857520" y="389088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4"/>
          <p:cNvSpPr/>
          <p:nvPr/>
        </p:nvSpPr>
        <p:spPr>
          <a:xfrm>
            <a:off x="857520" y="4290840"/>
            <a:ext cx="380520" cy="3805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Agenda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385560" y="1120320"/>
            <a:ext cx="11314080" cy="50061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 lnSpcReduction="2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Objective and  Functional Description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Requirements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Design</a:t>
            </a: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Process</a:t>
            </a: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Hardware</a:t>
            </a: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Software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Implementation </a:t>
            </a: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Testing</a:t>
            </a: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Performance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Performance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Accomplishments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Remaining Effort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Closing Remarks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References</a:t>
            </a:r>
          </a:p>
        </p:txBody>
      </p:sp>
      <p:sp>
        <p:nvSpPr>
          <p:cNvPr id="317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18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1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C7E372-21DB-432B-9298-4FA410698E2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Web Data Flow Diagram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34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3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0F329D-CB13-487A-AD27-303562684D54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E2B48-636E-4DF0-9A64-DE1E09165C54}"/>
              </a:ext>
            </a:extLst>
          </p:cNvPr>
          <p:cNvSpPr/>
          <p:nvPr/>
        </p:nvSpPr>
        <p:spPr>
          <a:xfrm>
            <a:off x="1468184" y="1589371"/>
            <a:ext cx="1333501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Read Network Packet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998DC-839D-4AE7-811B-EBD59C707180}"/>
              </a:ext>
            </a:extLst>
          </p:cNvPr>
          <p:cNvSpPr/>
          <p:nvPr/>
        </p:nvSpPr>
        <p:spPr>
          <a:xfrm>
            <a:off x="9149631" y="1614091"/>
            <a:ext cx="1333501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Web Status Page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7DDC7-256E-4C56-ACD1-0FBDB9A7987C}"/>
              </a:ext>
            </a:extLst>
          </p:cNvPr>
          <p:cNvSpPr/>
          <p:nvPr/>
        </p:nvSpPr>
        <p:spPr>
          <a:xfrm>
            <a:off x="1515354" y="3181692"/>
            <a:ext cx="1333501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Web Button Presses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37674-053E-4EC2-800D-D81819DEE266}"/>
              </a:ext>
            </a:extLst>
          </p:cNvPr>
          <p:cNvSpPr/>
          <p:nvPr/>
        </p:nvSpPr>
        <p:spPr>
          <a:xfrm>
            <a:off x="9149631" y="4633687"/>
            <a:ext cx="1333501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Network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B23FE-B6B1-4F19-920D-5C73ED969B7B}"/>
              </a:ext>
            </a:extLst>
          </p:cNvPr>
          <p:cNvSpPr/>
          <p:nvPr/>
        </p:nvSpPr>
        <p:spPr>
          <a:xfrm>
            <a:off x="1503679" y="4967061"/>
            <a:ext cx="1333501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Interval Timer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B55CA-CD0F-4483-82BE-81D57E3F60BA}"/>
              </a:ext>
            </a:extLst>
          </p:cNvPr>
          <p:cNvSpPr/>
          <p:nvPr/>
        </p:nvSpPr>
        <p:spPr>
          <a:xfrm>
            <a:off x="7507030" y="4183632"/>
            <a:ext cx="1333501" cy="133350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Combine Command into Packet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52BB5E-87B6-467C-97DE-73F8B9E1C82F}"/>
              </a:ext>
            </a:extLst>
          </p:cNvPr>
          <p:cNvSpPr/>
          <p:nvPr/>
        </p:nvSpPr>
        <p:spPr>
          <a:xfrm>
            <a:off x="3537377" y="1853292"/>
            <a:ext cx="1333501" cy="133350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JSON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F7476-B721-4CBD-A0BD-A41EB31B9E23}"/>
              </a:ext>
            </a:extLst>
          </p:cNvPr>
          <p:cNvSpPr txBox="1"/>
          <p:nvPr/>
        </p:nvSpPr>
        <p:spPr>
          <a:xfrm>
            <a:off x="5443974" y="3421751"/>
            <a:ext cx="164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Store to Python</a:t>
            </a:r>
          </a:p>
          <a:p>
            <a:pPr algn="ctr"/>
            <a:r>
              <a:rPr lang="en-US" dirty="0"/>
              <a:t>Data structure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2D08A7-EF0D-4EF7-8E27-F3A770BC2A12}"/>
              </a:ext>
            </a:extLst>
          </p:cNvPr>
          <p:cNvSpPr/>
          <p:nvPr/>
        </p:nvSpPr>
        <p:spPr>
          <a:xfrm>
            <a:off x="7507031" y="1801014"/>
            <a:ext cx="1333501" cy="133350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Jscript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Renders Page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1B55C2-B2B5-4D33-B31D-5AE6ED3412CA}"/>
              </a:ext>
            </a:extLst>
          </p:cNvPr>
          <p:cNvSpPr/>
          <p:nvPr/>
        </p:nvSpPr>
        <p:spPr>
          <a:xfrm>
            <a:off x="3580920" y="3932916"/>
            <a:ext cx="1333501" cy="133350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Jscript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Raises Signal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51A5EC0-9267-4E2D-8D4D-C4A495F90B51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 flipV="1">
            <a:off x="2837180" y="4599667"/>
            <a:ext cx="743740" cy="86269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62F14EA-B061-4265-9E40-C562DA4E00C3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2848855" y="3676992"/>
            <a:ext cx="732065" cy="922675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C7DC087-A7FF-4100-BF44-161D94B94AE3}"/>
              </a:ext>
            </a:extLst>
          </p:cNvPr>
          <p:cNvCxnSpPr>
            <a:stCxn id="7" idx="3"/>
            <a:endCxn id="13" idx="2"/>
          </p:cNvCxnSpPr>
          <p:nvPr/>
        </p:nvCxnSpPr>
        <p:spPr>
          <a:xfrm>
            <a:off x="2801685" y="2084671"/>
            <a:ext cx="735692" cy="43537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EB13267-282A-45BB-8CFA-A9F7BC842A53}"/>
              </a:ext>
            </a:extLst>
          </p:cNvPr>
          <p:cNvCxnSpPr>
            <a:stCxn id="13" idx="6"/>
            <a:endCxn id="14" idx="1"/>
          </p:cNvCxnSpPr>
          <p:nvPr/>
        </p:nvCxnSpPr>
        <p:spPr>
          <a:xfrm>
            <a:off x="4870878" y="2520043"/>
            <a:ext cx="573096" cy="122487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9D6791D-1BEA-400F-A4D0-1BFAE022CFC0}"/>
              </a:ext>
            </a:extLst>
          </p:cNvPr>
          <p:cNvCxnSpPr>
            <a:stCxn id="16" idx="6"/>
            <a:endCxn id="14" idx="1"/>
          </p:cNvCxnSpPr>
          <p:nvPr/>
        </p:nvCxnSpPr>
        <p:spPr>
          <a:xfrm flipV="1">
            <a:off x="4914421" y="3744917"/>
            <a:ext cx="529553" cy="85475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C006BDE-8878-4A11-B462-7A1B2A3E7B78}"/>
              </a:ext>
            </a:extLst>
          </p:cNvPr>
          <p:cNvCxnSpPr>
            <a:stCxn id="14" idx="3"/>
            <a:endCxn id="15" idx="2"/>
          </p:cNvCxnSpPr>
          <p:nvPr/>
        </p:nvCxnSpPr>
        <p:spPr>
          <a:xfrm flipV="1">
            <a:off x="7093593" y="2467765"/>
            <a:ext cx="413438" cy="1277152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ED8E37B-3AAB-4DEB-88B8-6CD26ED138C7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>
            <a:off x="7093593" y="3744917"/>
            <a:ext cx="413437" cy="110546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F6B9EA3-85C5-4723-87CF-0D41F747064B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8840531" y="4850383"/>
            <a:ext cx="309100" cy="27860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1E3E326-EC05-4824-9C13-8F1736A92119}"/>
              </a:ext>
            </a:extLst>
          </p:cNvPr>
          <p:cNvCxnSpPr>
            <a:stCxn id="15" idx="6"/>
            <a:endCxn id="8" idx="1"/>
          </p:cNvCxnSpPr>
          <p:nvPr/>
        </p:nvCxnSpPr>
        <p:spPr>
          <a:xfrm flipV="1">
            <a:off x="8840532" y="2109391"/>
            <a:ext cx="309099" cy="35837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CABB0A-0964-4100-909A-AD0BF3E64D52}"/>
              </a:ext>
            </a:extLst>
          </p:cNvPr>
          <p:cNvCxnSpPr/>
          <p:nvPr/>
        </p:nvCxnSpPr>
        <p:spPr>
          <a:xfrm>
            <a:off x="5443973" y="3421751"/>
            <a:ext cx="1649619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A682DA-1C7F-453F-BE3B-F87C362F83BF}"/>
              </a:ext>
            </a:extLst>
          </p:cNvPr>
          <p:cNvCxnSpPr/>
          <p:nvPr/>
        </p:nvCxnSpPr>
        <p:spPr>
          <a:xfrm>
            <a:off x="5443973" y="4068082"/>
            <a:ext cx="1649619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1631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Embedded Hardware Design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385560" y="1120320"/>
            <a:ext cx="11314080" cy="523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Reviewed the requirements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Selected hardware based on interface requirements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Made design decisions for aspects not identified by requirements, selected: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for communication to the web server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Laser/receiver for obstacle detection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400" b="0" strike="noStrike" spc="-1" baseline="30000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 for display communication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Reed switches for up/down limit switches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Modular relay board for button, alarm, and light switching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Made software design decisions, selected: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C/C++ for the development language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Arduino IDE for development environment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for RTOS support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8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CCFE5D-1BAF-47D3-B812-19CB2FAF8CFA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Embedded Hardware Design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385560" y="1120320"/>
            <a:ext cx="11314080" cy="523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the system controller, an ESP32 was selected as it offers: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Native WIFI integration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Multiple cores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Incredibly fast 80 MHz+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Excellent support for peripherals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I2C LCD Drivers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UDP Server/Client capabilities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FreeRTOS support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Supports multiple IDEs (Arduino, EspressIF, Eclipse)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Good community documentation and support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Using the ESP32-NodeMCU development module, a schematic was created </a:t>
            </a:r>
          </a:p>
        </p:txBody>
      </p:sp>
      <p:sp>
        <p:nvSpPr>
          <p:cNvPr id="45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5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5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0066613-516F-4E80-89CA-C856808F2E6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Schematic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5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2E2244-9819-41FD-8DEF-8726C109C0AB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59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66960" y="1083960"/>
            <a:ext cx="8457840" cy="518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393840" y="1092600"/>
            <a:ext cx="6647760" cy="508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ESP32 is a series of system-on-a-chip micro-controllers that utilizes the Tensilica Xtensa microprocessor 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ESP32 can be programmed in C, C++, MicroPython, or Xtensa Assembler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Most development boards also include a USB to serial interface to allow for easy re-programming and serial monitoring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Supports the use of Arduino tools and libraries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0A503EC-BDB3-4724-BF26-9DB799259D1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64" name="CustomShape 5"/>
          <p:cNvSpPr/>
          <p:nvPr/>
        </p:nvSpPr>
        <p:spPr>
          <a:xfrm>
            <a:off x="393840" y="90000"/>
            <a:ext cx="10959480" cy="9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</a:rPr>
              <a:t>The Micro-Controller: ESP32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65" name="CustomShape 6"/>
          <p:cNvSpPr/>
          <p:nvPr/>
        </p:nvSpPr>
        <p:spPr>
          <a:xfrm>
            <a:off x="7135200" y="5934240"/>
            <a:ext cx="49086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The ESP32 Micro-Controller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466" name="Picture 33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98080" y="1935720"/>
            <a:ext cx="4268520" cy="318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393840" y="1092600"/>
            <a:ext cx="6647760" cy="508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ESP32’s features include:</a:t>
            </a:r>
            <a:endParaRPr lang="en-US" sz="28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Dual-core 32-bit processor clocked at 240 MHz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Ultra-low power co-processor (for sleep modes, interrupts)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25 Digital GPIO, 6 Analog Input, and 2 Analog Output pins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3 UART, 3 I2C, and 2 SPI devices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Cryptographic and security ASICS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4 MB of Flash, with 520 KB of SRAM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Built in 802.11n Wi-Fi and Bluetooth LE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Software, hardware, and timer interrupts</a:t>
            </a:r>
            <a:endParaRPr lang="en-US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Multiple tiers of “sleep mode”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C74649F-F1C7-4C65-BF4F-560DD9F357E1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393840" y="90000"/>
            <a:ext cx="10959480" cy="9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ESP32 Architecture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72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163640" y="1484640"/>
            <a:ext cx="4886640" cy="4275720"/>
          </a:xfrm>
          <a:prstGeom prst="rect">
            <a:avLst/>
          </a:prstGeom>
          <a:ln>
            <a:noFill/>
          </a:ln>
        </p:spPr>
      </p:pic>
      <p:sp>
        <p:nvSpPr>
          <p:cNvPr id="9" name="CustomShape 6">
            <a:extLst>
              <a:ext uri="{FF2B5EF4-FFF2-40B4-BE49-F238E27FC236}">
                <a16:creationId xmlns:a16="http://schemas.microsoft.com/office/drawing/2014/main" id="{EB022DB0-09E5-4170-BA55-E218F8726632}"/>
              </a:ext>
            </a:extLst>
          </p:cNvPr>
          <p:cNvSpPr/>
          <p:nvPr/>
        </p:nvSpPr>
        <p:spPr>
          <a:xfrm>
            <a:off x="7135200" y="5934240"/>
            <a:ext cx="49086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The ESP32 Micro-Controller Architecture [1]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385560" y="217440"/>
            <a:ext cx="10967400" cy="67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ESP32 Memory Map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75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0" y="1082880"/>
            <a:ext cx="6979320" cy="4889160"/>
          </a:xfrm>
          <a:prstGeom prst="rect">
            <a:avLst/>
          </a:prstGeom>
          <a:ln>
            <a:noFill/>
          </a:ln>
        </p:spPr>
      </p:pic>
      <p:sp>
        <p:nvSpPr>
          <p:cNvPr id="477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61CAD65-995C-4BC1-9C96-AB2A88A84336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0DAE52AC-7814-49A0-8930-96044EC7258A}"/>
              </a:ext>
            </a:extLst>
          </p:cNvPr>
          <p:cNvSpPr/>
          <p:nvPr/>
        </p:nvSpPr>
        <p:spPr>
          <a:xfrm>
            <a:off x="3641700" y="5972040"/>
            <a:ext cx="49086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The ESP32 Micro-Controller Memory Map [2]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393840" y="1092600"/>
            <a:ext cx="6648120" cy="5083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Laser diode module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Laser detector – Obstacle Detection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MQ-7 CO detector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Reed Switch – Door Limits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4x20 Character I2C Display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10K Glass bead thermistor – Temp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PCB push button – Interface switches</a:t>
            </a: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lphaU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4x opto-isolated Relay module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C6190F-60A0-4444-A160-57202A85C166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Remaining Hardware Selected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7041960" y="5869080"/>
            <a:ext cx="50734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Components used in construction of the embedded system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6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2920" y="1249200"/>
            <a:ext cx="1733040" cy="816120"/>
          </a:xfrm>
          <a:prstGeom prst="rect">
            <a:avLst/>
          </a:prstGeom>
          <a:ln>
            <a:noFill/>
          </a:ln>
        </p:spPr>
      </p:pic>
      <p:pic>
        <p:nvPicPr>
          <p:cNvPr id="487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293040" y="12002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88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240" y="2327400"/>
            <a:ext cx="2285640" cy="1005480"/>
          </a:xfrm>
          <a:prstGeom prst="rect">
            <a:avLst/>
          </a:prstGeom>
          <a:ln>
            <a:noFill/>
          </a:ln>
        </p:spPr>
      </p:pic>
      <p:pic>
        <p:nvPicPr>
          <p:cNvPr id="489" name="Picture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7200">
            <a:off x="9586440" y="2302200"/>
            <a:ext cx="2457360" cy="154044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7640" y="1249200"/>
            <a:ext cx="1499040" cy="921240"/>
          </a:xfrm>
          <a:prstGeom prst="rect">
            <a:avLst/>
          </a:prstGeom>
          <a:ln>
            <a:noFill/>
          </a:ln>
        </p:spPr>
      </p:pic>
      <p:pic>
        <p:nvPicPr>
          <p:cNvPr id="491" name="Picture 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6440" y="3760920"/>
            <a:ext cx="2550240" cy="1765440"/>
          </a:xfrm>
          <a:prstGeom prst="rect">
            <a:avLst/>
          </a:prstGeom>
          <a:ln>
            <a:noFill/>
          </a:ln>
        </p:spPr>
      </p:pic>
      <p:pic>
        <p:nvPicPr>
          <p:cNvPr id="492" name="Picture 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1720" y="3760920"/>
            <a:ext cx="1011600" cy="1393200"/>
          </a:xfrm>
          <a:prstGeom prst="rect">
            <a:avLst/>
          </a:prstGeom>
          <a:ln>
            <a:noFill/>
          </a:ln>
        </p:spPr>
      </p:pic>
      <p:pic>
        <p:nvPicPr>
          <p:cNvPr id="493" name="Picture 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0320" y="4099680"/>
            <a:ext cx="609120" cy="914040"/>
          </a:xfrm>
          <a:prstGeom prst="rect">
            <a:avLst/>
          </a:prstGeom>
          <a:ln>
            <a:noFill/>
          </a:ln>
        </p:spPr>
      </p:pic>
      <p:sp>
        <p:nvSpPr>
          <p:cNvPr id="494" name="CustomShape 7"/>
          <p:cNvSpPr/>
          <p:nvPr/>
        </p:nvSpPr>
        <p:spPr>
          <a:xfrm>
            <a:off x="7285320" y="194760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5" name="CustomShape 8"/>
          <p:cNvSpPr/>
          <p:nvPr/>
        </p:nvSpPr>
        <p:spPr>
          <a:xfrm>
            <a:off x="9012240" y="194544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6" name="CustomShape 9"/>
          <p:cNvSpPr/>
          <p:nvPr/>
        </p:nvSpPr>
        <p:spPr>
          <a:xfrm>
            <a:off x="10364760" y="198828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7" name="CustomShape 10"/>
          <p:cNvSpPr/>
          <p:nvPr/>
        </p:nvSpPr>
        <p:spPr>
          <a:xfrm>
            <a:off x="7412040" y="333216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8" name="CustomShape 11"/>
          <p:cNvSpPr/>
          <p:nvPr/>
        </p:nvSpPr>
        <p:spPr>
          <a:xfrm>
            <a:off x="9524160" y="322380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9" name="CustomShape 12"/>
          <p:cNvSpPr/>
          <p:nvPr/>
        </p:nvSpPr>
        <p:spPr>
          <a:xfrm>
            <a:off x="7846200" y="476136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13"/>
          <p:cNvSpPr/>
          <p:nvPr/>
        </p:nvSpPr>
        <p:spPr>
          <a:xfrm>
            <a:off x="8753760" y="497700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1" name="CustomShape 14"/>
          <p:cNvSpPr/>
          <p:nvPr/>
        </p:nvSpPr>
        <p:spPr>
          <a:xfrm>
            <a:off x="10622880" y="5493600"/>
            <a:ext cx="258120" cy="2581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Software and FreeRTOS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Selected for broad hardware support and native ESP32 libraries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Based on C/C++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Is a free and open source real-time OS kernel for embedded systems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Supported by many platforms and CPU architectures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Well researched scheduling and extensible for near hard real-time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[4]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Provides a way for interfacing with the hardware to provide access to: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Multi-threading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Task scheduling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Mutexes, semaphores, and locks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Interrupts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Software timers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Dynamic memory allocation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AB6C2AC-6F2F-461D-8A3D-FDDE50A964A4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393840" y="1092600"/>
            <a:ext cx="6372360" cy="508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EFF01A7-3339-4D77-B8B3-E32743062535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29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393840" y="90000"/>
            <a:ext cx="10959480" cy="9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FreeRTOS Scheduling Options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12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482" y="1936375"/>
            <a:ext cx="5820238" cy="3526985"/>
          </a:xfrm>
          <a:prstGeom prst="rect">
            <a:avLst/>
          </a:prstGeom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FE1027C-646C-4EC9-920F-1513A86DD5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5560" y="1120320"/>
            <a:ext cx="5520960" cy="5056560"/>
          </a:xfrm>
        </p:spPr>
        <p:txBody>
          <a:bodyPr>
            <a:normAutofit/>
          </a:bodyPr>
          <a:lstStyle/>
          <a:p>
            <a:r>
              <a:rPr lang="en-US" sz="2000" dirty="0"/>
              <a:t>By default, </a:t>
            </a:r>
            <a:r>
              <a:rPr lang="en-US" sz="2000" dirty="0" err="1"/>
              <a:t>FreeRTOS</a:t>
            </a:r>
            <a:r>
              <a:rPr lang="en-US" sz="2000" dirty="0"/>
              <a:t> uses a hybrid of priority-based and round-robin scheduling</a:t>
            </a:r>
          </a:p>
          <a:p>
            <a:r>
              <a:rPr lang="en-US" sz="2000" dirty="0"/>
              <a:t>The highest priority task is granted CPU time first</a:t>
            </a:r>
          </a:p>
          <a:p>
            <a:r>
              <a:rPr lang="en-US" sz="2000" dirty="0"/>
              <a:t>Equal priority tasks go into round-robin scheduling</a:t>
            </a:r>
          </a:p>
          <a:p>
            <a:r>
              <a:rPr lang="en-US" sz="2000" dirty="0"/>
              <a:t>Can be configured to use either preemptive or cooperative</a:t>
            </a:r>
          </a:p>
          <a:p>
            <a:r>
              <a:rPr lang="en-US" sz="2000" dirty="0"/>
              <a:t>Cooperative being good for low-power applications (doesn’t rely on system ticks)</a:t>
            </a:r>
          </a:p>
          <a:p>
            <a:endParaRPr lang="en-US" sz="2000" dirty="0"/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28091AD2-EE37-4B68-8722-5E4C43775BD6}"/>
              </a:ext>
            </a:extLst>
          </p:cNvPr>
          <p:cNvSpPr/>
          <p:nvPr/>
        </p:nvSpPr>
        <p:spPr>
          <a:xfrm>
            <a:off x="6096000" y="5934240"/>
            <a:ext cx="59478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Hybrid Preemptive and Cooperative scheduling [5]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Final Project Objective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Design an embedded real time system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Plan, Develop, Build and Test using waterfall development process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Develop requirements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Built on multi-tasked real-time system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Document design and software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Capture and evaluate system performance including: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Utilization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Functional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Create presentation and Report</a:t>
            </a: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2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2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389F735-A8BE-4A31-98F9-3E2771240E6D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Embedded Tasks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Multiple tasks can share CPU time on both cores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Tasks include:</a:t>
            </a:r>
          </a:p>
          <a:p>
            <a:pPr marL="685800" lvl="1" indent="-228240" fontAlgn="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TaskReadSensors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- Reading and converting sensor input</a:t>
            </a:r>
          </a:p>
          <a:p>
            <a:pPr marL="685800" lvl="1" indent="-228240" fontAlgn="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TaskStateMachines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- Door, Alarm, and Light Control</a:t>
            </a:r>
          </a:p>
          <a:p>
            <a:pPr marL="685800" lvl="1" indent="-228240" fontAlgn="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TaskNetwork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– Network receiving and sending</a:t>
            </a:r>
          </a:p>
          <a:p>
            <a:pPr marL="685800" lvl="1" indent="-228240" fontAlgn="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TaskUpdateDisplay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– Update LCD Display</a:t>
            </a:r>
          </a:p>
          <a:p>
            <a:pPr marL="685800" lvl="1" indent="-228240" fontAlgn="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TaskIdle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– 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WatchDog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Collection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17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1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48B9389-CBAE-470C-825C-4B0A3D218A92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385560" y="1120320"/>
            <a:ext cx="11313720" cy="505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F32CB79-536C-40C8-981C-81CFF74298E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29" name="TextShape 5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Networking Tasks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TextShape 6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Messages are periodically sent from the controller to the web server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Messages are in a JSON serialized format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Messages are sent over UDP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Messages are encrypted using private and public keys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Messages are received asynchronously from the web server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Also in JSON format, sent over UDP, and encrypted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Messages from web server are treated as high priority software interrupts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1523880" y="1122480"/>
            <a:ext cx="9143640" cy="1773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Segoe UI Semibold"/>
              </a:rPr>
              <a:t>Implementation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1523880" y="3048120"/>
            <a:ext cx="9143640" cy="31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Hardware Implementation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Embedded Software Implementation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Networked Software Implementation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Integration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Debugging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34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35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34FD0A-B192-4AB3-B56D-0BEB378D6E0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Content Placeholder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880" y="10666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53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3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4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0156A0B-BFE6-4C7B-9E39-3E8E0777903D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41" name="CustomShape 5"/>
          <p:cNvSpPr/>
          <p:nvPr/>
        </p:nvSpPr>
        <p:spPr>
          <a:xfrm>
            <a:off x="1981080" y="1371600"/>
            <a:ext cx="2590560" cy="175212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6"/>
          <p:cNvSpPr/>
          <p:nvPr/>
        </p:nvSpPr>
        <p:spPr>
          <a:xfrm>
            <a:off x="1752480" y="3524400"/>
            <a:ext cx="1980720" cy="89496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7"/>
          <p:cNvSpPr/>
          <p:nvPr/>
        </p:nvSpPr>
        <p:spPr>
          <a:xfrm>
            <a:off x="5562720" y="3971880"/>
            <a:ext cx="1294920" cy="105696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8"/>
          <p:cNvSpPr/>
          <p:nvPr/>
        </p:nvSpPr>
        <p:spPr>
          <a:xfrm>
            <a:off x="4724280" y="1371600"/>
            <a:ext cx="837720" cy="129492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9"/>
          <p:cNvSpPr/>
          <p:nvPr/>
        </p:nvSpPr>
        <p:spPr>
          <a:xfrm>
            <a:off x="7086600" y="1600200"/>
            <a:ext cx="3200040" cy="205704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0"/>
          <p:cNvSpPr/>
          <p:nvPr/>
        </p:nvSpPr>
        <p:spPr>
          <a:xfrm>
            <a:off x="7010280" y="4876920"/>
            <a:ext cx="1828440" cy="1110240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1"/>
          <p:cNvSpPr/>
          <p:nvPr/>
        </p:nvSpPr>
        <p:spPr>
          <a:xfrm>
            <a:off x="9144000" y="3638520"/>
            <a:ext cx="129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Display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48" name="CustomShape 12"/>
          <p:cNvSpPr/>
          <p:nvPr/>
        </p:nvSpPr>
        <p:spPr>
          <a:xfrm>
            <a:off x="8659080" y="4960080"/>
            <a:ext cx="1609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Optical Detector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49" name="CustomShape 13"/>
          <p:cNvSpPr/>
          <p:nvPr/>
        </p:nvSpPr>
        <p:spPr>
          <a:xfrm>
            <a:off x="6432120" y="3921840"/>
            <a:ext cx="22856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Interface Buttons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50" name="CustomShape 14"/>
          <p:cNvSpPr/>
          <p:nvPr/>
        </p:nvSpPr>
        <p:spPr>
          <a:xfrm>
            <a:off x="4419720" y="940680"/>
            <a:ext cx="22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CO Detector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51" name="CustomShape 15"/>
          <p:cNvSpPr/>
          <p:nvPr/>
        </p:nvSpPr>
        <p:spPr>
          <a:xfrm>
            <a:off x="1470600" y="940680"/>
            <a:ext cx="22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Relays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52" name="CustomShape 16"/>
          <p:cNvSpPr/>
          <p:nvPr/>
        </p:nvSpPr>
        <p:spPr>
          <a:xfrm>
            <a:off x="470894" y="3072007"/>
            <a:ext cx="2285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ESP32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2B7E63E7-6B88-492F-81A9-931380288A39}"/>
              </a:ext>
            </a:extLst>
          </p:cNvPr>
          <p:cNvSpPr/>
          <p:nvPr/>
        </p:nvSpPr>
        <p:spPr>
          <a:xfrm>
            <a:off x="3871966" y="3499620"/>
            <a:ext cx="946219" cy="377382"/>
          </a:xfrm>
          <a:prstGeom prst="rect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13">
            <a:extLst>
              <a:ext uri="{FF2B5EF4-FFF2-40B4-BE49-F238E27FC236}">
                <a16:creationId xmlns:a16="http://schemas.microsoft.com/office/drawing/2014/main" id="{520DF635-B381-4904-A764-EE586E4CCF8E}"/>
              </a:ext>
            </a:extLst>
          </p:cNvPr>
          <p:cNvSpPr/>
          <p:nvPr/>
        </p:nvSpPr>
        <p:spPr>
          <a:xfrm>
            <a:off x="4146480" y="5131483"/>
            <a:ext cx="228564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Debug</a:t>
            </a:r>
          </a:p>
          <a:p>
            <a:pPr algn="ctr"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Limit Switches</a:t>
            </a:r>
            <a:endParaRPr lang="en-US" sz="2400" b="0" strike="noStrike" spc="-1" dirty="0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2A696D-2D36-48F7-96AE-4493979B905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602960" y="3921251"/>
            <a:ext cx="686340" cy="1210232"/>
          </a:xfrm>
          <a:prstGeom prst="straightConnector1">
            <a:avLst/>
          </a:prstGeom>
          <a:noFill/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cxnSp>
      <p:sp>
        <p:nvSpPr>
          <p:cNvPr id="24" name="TextShape 2">
            <a:extLst>
              <a:ext uri="{FF2B5EF4-FFF2-40B4-BE49-F238E27FC236}">
                <a16:creationId xmlns:a16="http://schemas.microsoft.com/office/drawing/2014/main" id="{D39DCFE6-ECCC-431F-8ED9-78BDB3BEE587}"/>
              </a:ext>
            </a:extLst>
          </p:cNvPr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Embedded Construction	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93840" y="1092600"/>
            <a:ext cx="6648120" cy="5083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web server hardware is non-specific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this project, a Raspberry Pi was used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Offers compact footprint, with fast ARM processor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Runs Debian based Linux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Pi was loaded with Python and Flask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Pi communicates with controller using UDP (communication over wired protocols such as SPI, UART, or I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 is also possible)</a:t>
            </a:r>
          </a:p>
        </p:txBody>
      </p:sp>
      <p:sp>
        <p:nvSpPr>
          <p:cNvPr id="554" name="TextShape 2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Web Server Construction	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5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80" y="2354040"/>
            <a:ext cx="4736160" cy="2887200"/>
          </a:xfrm>
          <a:prstGeom prst="rect">
            <a:avLst/>
          </a:prstGeom>
          <a:ln>
            <a:noFill/>
          </a:ln>
        </p:spPr>
      </p:pic>
      <p:sp>
        <p:nvSpPr>
          <p:cNvPr id="556" name="CustomShape 3"/>
          <p:cNvSpPr/>
          <p:nvPr/>
        </p:nvSpPr>
        <p:spPr>
          <a:xfrm>
            <a:off x="7041960" y="5869080"/>
            <a:ext cx="50734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Raspberry PI running the Server Software for this Project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58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875D9B5-834B-4B12-AE70-55C0E0939A56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Web Server Software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385560" y="1120320"/>
            <a:ext cx="11314080" cy="523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web server running on the Raspberry Pi uses the Flask web framework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Written in Python, allows for hosting small to medium web apps on low-powered devices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Serves HTML, CSS, and JavaScript using Jinja templates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Supports plugins such as WebSocket API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Allows for interaction with the host OS and hardware via Python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Supports hot reloading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WebSockets are used to allow for asynchronous programming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jQuery and JavaScript WebSocket API run on client machine and connect to Flask WebSocket API running on server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Client can issue a command to use a callback function on the server computer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This can be used to trigger events such as sending UDP messages to the controller or changing settings</a:t>
            </a:r>
          </a:p>
        </p:txBody>
      </p:sp>
      <p:sp>
        <p:nvSpPr>
          <p:cNvPr id="56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B0A6090-D889-4D00-AF78-A62CED201CC2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Web Server Software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372740" y="1120680"/>
            <a:ext cx="11314080" cy="523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B0A6090-D889-4D00-AF78-A62CED201CC2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6" descr="C:\Users\ADMINU~1\AppData\Local\Temp\Rar$DRa0.038\Screenshot_20190420-093830.png">
            <a:extLst>
              <a:ext uri="{FF2B5EF4-FFF2-40B4-BE49-F238E27FC236}">
                <a16:creationId xmlns:a16="http://schemas.microsoft.com/office/drawing/2014/main" id="{6DD2A5C1-10D9-4B76-9C6E-95BC673A10E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28936" y="1016280"/>
            <a:ext cx="3498734" cy="5235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ADMINU~1\AppData\Local\Temp\Rar$DRa0.038\Screenshot_20190420-093709.png">
            <a:extLst>
              <a:ext uri="{FF2B5EF4-FFF2-40B4-BE49-F238E27FC236}">
                <a16:creationId xmlns:a16="http://schemas.microsoft.com/office/drawing/2014/main" id="{E21BCFDF-6AB5-4F81-8CBC-430FEAB98DB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2221" y="1790700"/>
            <a:ext cx="3944056" cy="3276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Users\ADMINU~1\AppData\Local\Temp\Rar$DRa0.038\Screenshot_20190420-093658.png">
            <a:extLst>
              <a:ext uri="{FF2B5EF4-FFF2-40B4-BE49-F238E27FC236}">
                <a16:creationId xmlns:a16="http://schemas.microsoft.com/office/drawing/2014/main" id="{735EA6C0-A5D3-4224-8F71-85AC4D614DB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507" y="1979832"/>
            <a:ext cx="3944056" cy="2898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6652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1523880" y="1122480"/>
            <a:ext cx="9143640" cy="1773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</a:rPr>
              <a:t>Testing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6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3F52B0F-C5DD-437E-BDB6-54C94322E968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69" name="TextShape 5"/>
          <p:cNvSpPr txBox="1"/>
          <p:nvPr/>
        </p:nvSpPr>
        <p:spPr>
          <a:xfrm>
            <a:off x="1523880" y="3048120"/>
            <a:ext cx="9143640" cy="31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Unit Testing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Integration Testing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System Testing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Segoe UI Semibold"/>
              </a:rPr>
              <a:t>Performance Testing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Test Plan and Cases for Embedded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Unit testing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Individual hardware components – Ensure board is functioning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Each tasks with individual tests for: 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Each task state machine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Each function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Reading/writing shared variables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Feeding the Watchdog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Connecting, sending, and receiving network traffic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Integration testing when merging in each task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Timing requirements testing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Functional testing of the embedded system installed</a:t>
            </a: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2/4/2019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7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7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675C205-A96F-419B-BA73-025CC1BD5CB8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A621-C610-4415-85E1-19AB8B95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0" y="248441"/>
            <a:ext cx="10967760" cy="609398"/>
          </a:xfrm>
        </p:spPr>
        <p:txBody>
          <a:bodyPr/>
          <a:lstStyle/>
          <a:p>
            <a:r>
              <a:rPr lang="en-US" b="1" spc="-1" dirty="0">
                <a:solidFill>
                  <a:srgbClr val="FFFFFF"/>
                </a:solidFill>
                <a:latin typeface="Segoe UI Semibold"/>
                <a:ea typeface="Adobe Heiti Std R"/>
                <a:cs typeface="+mn-cs"/>
              </a:rPr>
              <a:t>Test Plans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8F5B4-EB6D-4D88-96D5-355E62232B3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00D346-A27C-4FDA-B0B6-2DF39B399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74090"/>
              </p:ext>
            </p:extLst>
          </p:nvPr>
        </p:nvGraphicFramePr>
        <p:xfrm>
          <a:off x="6253375" y="2429400"/>
          <a:ext cx="5446265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430">
                  <a:extLst>
                    <a:ext uri="{9D8B030D-6E8A-4147-A177-3AD203B41FA5}">
                      <a16:colId xmlns:a16="http://schemas.microsoft.com/office/drawing/2014/main" val="2291022775"/>
                    </a:ext>
                  </a:extLst>
                </a:gridCol>
                <a:gridCol w="233680">
                  <a:extLst>
                    <a:ext uri="{9D8B030D-6E8A-4147-A177-3AD203B41FA5}">
                      <a16:colId xmlns:a16="http://schemas.microsoft.com/office/drawing/2014/main" val="3861121133"/>
                    </a:ext>
                  </a:extLst>
                </a:gridCol>
                <a:gridCol w="1927543">
                  <a:extLst>
                    <a:ext uri="{9D8B030D-6E8A-4147-A177-3AD203B41FA5}">
                      <a16:colId xmlns:a16="http://schemas.microsoft.com/office/drawing/2014/main" val="3169897423"/>
                    </a:ext>
                  </a:extLst>
                </a:gridCol>
                <a:gridCol w="2892612">
                  <a:extLst>
                    <a:ext uri="{9D8B030D-6E8A-4147-A177-3AD203B41FA5}">
                      <a16:colId xmlns:a16="http://schemas.microsoft.com/office/drawing/2014/main" val="1849401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#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Tests function: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540450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Flask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Flask framework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48057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SocketIO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SocketIO interactivity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1818840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Database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Save/Retrieve data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833195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Network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Receive/Send UDP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225889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Settings Page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Settings functions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513340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Status Page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Status page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1098409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Network Commands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Send/Receive commands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099267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Embedded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Embedded send/receive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190756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9W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Functional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System performance installed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9558449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9633CA-5E36-49DB-8AC7-82B4B8801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51340"/>
              </p:ext>
            </p:extLst>
          </p:nvPr>
        </p:nvGraphicFramePr>
        <p:xfrm>
          <a:off x="195144" y="1300080"/>
          <a:ext cx="5526742" cy="487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993">
                  <a:extLst>
                    <a:ext uri="{9D8B030D-6E8A-4147-A177-3AD203B41FA5}">
                      <a16:colId xmlns:a16="http://schemas.microsoft.com/office/drawing/2014/main" val="3268523740"/>
                    </a:ext>
                  </a:extLst>
                </a:gridCol>
                <a:gridCol w="233680">
                  <a:extLst>
                    <a:ext uri="{9D8B030D-6E8A-4147-A177-3AD203B41FA5}">
                      <a16:colId xmlns:a16="http://schemas.microsoft.com/office/drawing/2014/main" val="3750589732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466045408"/>
                    </a:ext>
                  </a:extLst>
                </a:gridCol>
                <a:gridCol w="3233439">
                  <a:extLst>
                    <a:ext uri="{9D8B030D-6E8A-4147-A177-3AD203B41FA5}">
                      <a16:colId xmlns:a16="http://schemas.microsoft.com/office/drawing/2014/main" val="85627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#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Tests function: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646362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Board functional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Basic I/O, IDE, toolchain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45597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Display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LCD Driver, Text, Display Task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37903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A/D sensing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 conversion, scaling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54097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 sensor, Calibration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551731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Temperature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Temperature, Calibration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70206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Relay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Relay module, I/O driver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99468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Limit Switches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Switch input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523414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Buttons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Button input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488192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Network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Associate, receive, send UDP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61489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Alarm Logic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State machine for Alarm control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169235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Light Logic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State machine for Light control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1354143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Door Logic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State machine for Door control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104754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FreeRTOS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Scheduler, library compatibility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1718492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Shared Memory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Globals, mutexes, semaphores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29043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Network </a:t>
                      </a:r>
                      <a:r>
                        <a:rPr lang="en-US" sz="1600" dirty="0" err="1">
                          <a:effectLst/>
                        </a:rPr>
                        <a:t>Cmds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Send/Receive commands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633482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Display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Integrate all display elements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510412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Benchtop Sim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System performance on bench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3506815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Functional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System performance installed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4076587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System response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extLst>
                  <a:ext uri="{0D108BD9-81ED-4DB2-BD59-A6C34878D82A}">
                    <a16:rowId xmlns:a16="http://schemas.microsoft.com/office/drawing/2014/main" val="2283757814"/>
                  </a:ext>
                </a:extLst>
              </a:tr>
            </a:tbl>
          </a:graphicData>
        </a:graphic>
      </p:graphicFrame>
      <p:sp>
        <p:nvSpPr>
          <p:cNvPr id="8" name="CustomShape 3">
            <a:extLst>
              <a:ext uri="{FF2B5EF4-FFF2-40B4-BE49-F238E27FC236}">
                <a16:creationId xmlns:a16="http://schemas.microsoft.com/office/drawing/2014/main" id="{DCEF30EE-0CAF-4B40-8A48-F65158E3C37F}"/>
              </a:ext>
            </a:extLst>
          </p:cNvPr>
          <p:cNvSpPr/>
          <p:nvPr/>
        </p:nvSpPr>
        <p:spPr>
          <a:xfrm>
            <a:off x="421775" y="1037599"/>
            <a:ext cx="50734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Embedded System Test Plan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BAF0377-F8D0-4D1D-8313-33A697295CDA}"/>
              </a:ext>
            </a:extLst>
          </p:cNvPr>
          <p:cNvSpPr/>
          <p:nvPr/>
        </p:nvSpPr>
        <p:spPr>
          <a:xfrm>
            <a:off x="6470116" y="2125920"/>
            <a:ext cx="50734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</a:rPr>
              <a:t>Web System Test Plan</a:t>
            </a:r>
            <a:endParaRPr lang="en-US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96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393840" y="1092600"/>
            <a:ext cx="6648120" cy="508392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Automation System for consumer garage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Allows owner to: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Monitor Temperature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Open/close the door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Monitor carbon monoxide (CO) levels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Turn on and off external light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Clear alarm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Connected as an IoT device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Can monitor via embedded display or web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Sensing detects obstacles in the door path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Triggers alarms if temp too high/low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Alarm if CO gets too high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2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4B534AE-D3A9-4296-AEBB-091566066F3F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29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GarageRTC High Level Concept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7135200" y="5934240"/>
            <a:ext cx="49089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Connected GarageRTC Embedded System High Level Concept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31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200" y="1814760"/>
            <a:ext cx="4908960" cy="322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Embedded Testing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6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Unit tests were built to execute specific hardware</a:t>
            </a: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Tests performed at the completion of each feature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Component testing with dummy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Simulators used to supply test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network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Check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lists and tables used to track integration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Integration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Software 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then merged into the trunk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Periodic regression testing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performed during integration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Periodic testing between stable releases of web and embedded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7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78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7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C05D7FE-FBB0-4A96-BF29-FB0F99794B8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Shape 1"/>
          <p:cNvSpPr txBox="1"/>
          <p:nvPr/>
        </p:nvSpPr>
        <p:spPr>
          <a:xfrm>
            <a:off x="838080" y="2128680"/>
            <a:ext cx="5181120" cy="4271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ESP32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Calibri"/>
              </a:rPr>
              <a:t>Tests for UDP message integrity (sending and receiving)</a:t>
            </a: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Calibri"/>
              </a:rPr>
              <a:t>Tests for UDP timing</a:t>
            </a: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Calibri"/>
              </a:rPr>
              <a:t>Tests for Wi-Fi connection and re-connection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1" name="TextShape 2"/>
          <p:cNvSpPr txBox="1"/>
          <p:nvPr/>
        </p:nvSpPr>
        <p:spPr>
          <a:xfrm>
            <a:off x="6172200" y="2128680"/>
            <a:ext cx="5181120" cy="4271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Web Server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Tests for UDP message integrity (sending and receiving)</a:t>
            </a: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Tests for UDP timing</a:t>
            </a: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Tests for HTTP communications</a:t>
            </a:r>
          </a:p>
          <a:p>
            <a:pPr marL="864000" lvl="1" indent="-3236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Tests for asynchronous WebSocket behavior and responsiveness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8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8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F3A425E-CC60-4519-9863-667BCEFFFF8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85" name="TextShape 6"/>
          <p:cNvSpPr txBox="1"/>
          <p:nvPr/>
        </p:nvSpPr>
        <p:spPr>
          <a:xfrm>
            <a:off x="838080" y="90000"/>
            <a:ext cx="105152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Networked Unit Testing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6" name="CustomShape 7"/>
          <p:cNvSpPr/>
          <p:nvPr/>
        </p:nvSpPr>
        <p:spPr>
          <a:xfrm>
            <a:off x="385560" y="1120320"/>
            <a:ext cx="11313720" cy="98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Unit tests are created for both the ESP32 controller and Raspberry Pi server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82F3-0A6A-44FA-8AAA-7D490893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0" y="248441"/>
            <a:ext cx="10967760" cy="609398"/>
          </a:xfrm>
        </p:spPr>
        <p:txBody>
          <a:bodyPr/>
          <a:lstStyle/>
          <a:p>
            <a:r>
              <a:rPr lang="en-US" b="1" spc="-1" dirty="0">
                <a:solidFill>
                  <a:srgbClr val="FFFFFF"/>
                </a:solidFill>
                <a:latin typeface="Segoe UI Semibold"/>
                <a:ea typeface="Adobe Heiti Std R"/>
                <a:cs typeface="+mn-cs"/>
              </a:rPr>
              <a:t>Acceptance Test Installation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00FA8-6E47-47CD-9F14-653EB2A290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7080"/>
            <a:ext cx="6266815" cy="5173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114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393840" y="1092600"/>
            <a:ext cx="6648120" cy="5083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each test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All other tasks disabled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Debug port attached to an oscilloscope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Debug pin set high on task wake-up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Set low after last instruction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Captured timing on scope – Best possible timing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4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15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1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BC07C07-B6BB-4062-BE68-48BACBC00DDF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17" name="TextShape 5"/>
          <p:cNvSpPr txBox="1"/>
          <p:nvPr/>
        </p:nvSpPr>
        <p:spPr>
          <a:xfrm>
            <a:off x="393840" y="90000"/>
            <a:ext cx="1095984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Non-preempted Timing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8" name="CustomShape 6"/>
          <p:cNvSpPr/>
          <p:nvPr/>
        </p:nvSpPr>
        <p:spPr>
          <a:xfrm>
            <a:off x="7135200" y="5934240"/>
            <a:ext cx="49089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Pseudo code used for unprempted task timing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619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880" y="1371600"/>
            <a:ext cx="4826520" cy="4419360"/>
          </a:xfrm>
          <a:prstGeom prst="rect">
            <a:avLst/>
          </a:prstGeom>
          <a:ln>
            <a:noFill/>
          </a:ln>
        </p:spPr>
      </p:pic>
      <p:grpSp>
        <p:nvGrpSpPr>
          <p:cNvPr id="620" name="Group 7"/>
          <p:cNvGrpSpPr/>
          <p:nvPr/>
        </p:nvGrpSpPr>
        <p:grpSpPr>
          <a:xfrm>
            <a:off x="331560" y="4170240"/>
            <a:ext cx="6437880" cy="2035440"/>
            <a:chOff x="331560" y="4170240"/>
            <a:chExt cx="6437880" cy="2035440"/>
          </a:xfrm>
        </p:grpSpPr>
        <p:sp>
          <p:nvSpPr>
            <p:cNvPr id="621" name="CustomShape 8"/>
            <p:cNvSpPr/>
            <p:nvPr/>
          </p:nvSpPr>
          <p:spPr>
            <a:xfrm>
              <a:off x="331560" y="4170240"/>
              <a:ext cx="6409800" cy="2035440"/>
            </a:xfrm>
            <a:prstGeom prst="roundRect">
              <a:avLst>
                <a:gd name="adj" fmla="val 1214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22" name="Picture 1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2440" y="4289040"/>
              <a:ext cx="5292000" cy="157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3" name="CustomShape 9"/>
            <p:cNvSpPr/>
            <p:nvPr/>
          </p:nvSpPr>
          <p:spPr>
            <a:xfrm>
              <a:off x="973800" y="5868000"/>
              <a:ext cx="517248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"/>
                </a:rPr>
                <a:t>Captured Non-preempted Timing for the TaskReadSensors – 29.5uS </a:t>
              </a:r>
              <a:endParaRPr lang="en-US" sz="14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Non-preempted Timing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2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2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475B066-BBC9-4E33-840F-0E52EAAEA4BA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28" name="TextShape 5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non-preempted timing was recorded for each task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cycle timing for scheduler was also captured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Cycle times were found to be exceptionally accurate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Display task was found to be stand out slow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Research revealed lots of delays in the I2C library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Most likely to make the library compatible with wide variety of displays </a:t>
            </a:r>
          </a:p>
        </p:txBody>
      </p:sp>
      <p:graphicFrame>
        <p:nvGraphicFramePr>
          <p:cNvPr id="629" name="Table 6"/>
          <p:cNvGraphicFramePr/>
          <p:nvPr/>
        </p:nvGraphicFramePr>
        <p:xfrm>
          <a:off x="1003320" y="3957120"/>
          <a:ext cx="10184760" cy="2219760"/>
        </p:xfrm>
        <a:graphic>
          <a:graphicData uri="http://schemas.openxmlformats.org/drawingml/2006/table">
            <a:tbl>
              <a:tblPr/>
              <a:tblGrid>
                <a:gridCol w="200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8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5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Task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Function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Freq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 Meas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TaskReadSensors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Reading and converting sensor input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29.5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Door, Alarm, and Light Control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1.41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TaskNetwork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Network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1.015 – 2.015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TaskUpdateDisplay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Display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TaskIdle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WatchDog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Collection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Varies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1.05 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Utilization Calculation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385560" y="1082063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Calculated worst case utilization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U = 8.3% - Extremely underutilized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Overpowered but ESP32 has other benefits!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4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95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96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F8C971D-43EC-49B5-8607-60D8C7502836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81B2C5A-2709-4893-AD74-CDC35382B1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04990" y="2851823"/>
            <a:ext cx="2266560" cy="758520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D28638C-0E29-4CF2-8719-87DD2AF45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028475"/>
              </p:ext>
            </p:extLst>
          </p:nvPr>
        </p:nvGraphicFramePr>
        <p:xfrm>
          <a:off x="651299" y="1530051"/>
          <a:ext cx="7143458" cy="2346960"/>
        </p:xfrm>
        <a:graphic>
          <a:graphicData uri="http://schemas.openxmlformats.org/drawingml/2006/table">
            <a:tbl>
              <a:tblPr/>
              <a:tblGrid>
                <a:gridCol w="211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0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2502">
                  <a:extLst>
                    <a:ext uri="{9D8B030D-6E8A-4147-A177-3AD203B41FA5}">
                      <a16:colId xmlns:a16="http://schemas.microsoft.com/office/drawing/2014/main" val="2082302115"/>
                    </a:ext>
                  </a:extLst>
                </a:gridCol>
                <a:gridCol w="1452502">
                  <a:extLst>
                    <a:ext uri="{9D8B030D-6E8A-4147-A177-3AD203B41FA5}">
                      <a16:colId xmlns:a16="http://schemas.microsoft.com/office/drawing/2014/main" val="3204575061"/>
                    </a:ext>
                  </a:extLst>
                </a:gridCol>
              </a:tblGrid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Task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F </a:t>
                      </a:r>
                      <a:r>
                        <a:rPr lang="en-US" sz="1600" b="1" strike="noStrike" spc="-1" dirty="0" err="1">
                          <a:solidFill>
                            <a:srgbClr val="FFFFFF"/>
                          </a:solidFill>
                          <a:latin typeface="Calibri"/>
                        </a:rPr>
                        <a:t>Meas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 dirty="0" err="1">
                          <a:solidFill>
                            <a:srgbClr val="FFFFFF"/>
                          </a:solidFill>
                          <a:latin typeface="Calibri"/>
                        </a:rPr>
                        <a:t>e</a:t>
                      </a:r>
                      <a:r>
                        <a:rPr lang="en-US" sz="1600" b="1" strike="noStrike" spc="-1" baseline="-25000" dirty="0" err="1">
                          <a:solidFill>
                            <a:srgbClr val="FFFFFF"/>
                          </a:solidFill>
                          <a:latin typeface="Calibri"/>
                        </a:rPr>
                        <a:t>i</a:t>
                      </a:r>
                      <a:endParaRPr lang="en-US" sz="1600" b="0" strike="noStrike" spc="-1" baseline="-25000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kern="1200" spc="-1" dirty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b="1" strike="noStrike" kern="1200" spc="-1" baseline="-25000" dirty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kern="1200" spc="-1" dirty="0" err="1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600" b="1" strike="noStrike" kern="1200" spc="-1" baseline="-25000" dirty="0" err="1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600" b="1" strike="noStrike" kern="1200" spc="-1" dirty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/p</a:t>
                      </a:r>
                      <a:r>
                        <a:rPr lang="en-US" sz="1600" b="1" strike="noStrike" kern="1200" spc="-1" baseline="-25000" dirty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TaskReadSensors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29.5 </a:t>
                      </a: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0.00295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1.41 </a:t>
                      </a: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1.41E-05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TaskNetwork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Hz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2.015 mS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0.002015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TaskUpdateDisplay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39 mS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0.078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TaskIdle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Varies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1.05 </a:t>
                      </a: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0.666667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1.58E-06</a:t>
                      </a:r>
                    </a:p>
                  </a:txBody>
                  <a:tcPr marL="9525" marR="9525" marT="9525" marB="0" anchor="b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Total: </a:t>
                      </a:r>
                    </a:p>
                  </a:txBody>
                  <a:tcPr marL="9525" marR="9525" marT="9525" marB="0" anchor="b"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0000"/>
                        </a:lnSpc>
                      </a:pPr>
                      <a:r>
                        <a:rPr lang="en-US" sz="1600" b="1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U = </a:t>
                      </a:r>
                      <a:r>
                        <a:rPr lang="en-US" sz="1600" b="0" strike="noStrike" kern="1200" spc="-1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0.083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8179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54336467-B6CD-4961-802B-1A736CB8E73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8226" y="4478412"/>
            <a:ext cx="3985094" cy="1576225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043888-0311-48FC-92C2-004BFE097568}"/>
              </a:ext>
            </a:extLst>
          </p:cNvPr>
          <p:cNvSpPr/>
          <p:nvPr/>
        </p:nvSpPr>
        <p:spPr>
          <a:xfrm>
            <a:off x="7368226" y="4962792"/>
            <a:ext cx="4002951" cy="5744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Flash and Memory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Current application uses 720 kB bytes (54%) of program memory 1.31 MB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Without Networking and UDP libraries, application consumed ~15%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Network stack and UDP messaging consumes ~524 kB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Almost 40% of program memory!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Global variables use 38kB (11%) of dynamic memory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290 kB for local variables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Includes individual task stacks</a:t>
            </a:r>
          </a:p>
        </p:txBody>
      </p:sp>
      <p:sp>
        <p:nvSpPr>
          <p:cNvPr id="605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06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0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0A47F1-C5CC-4CC0-9A0F-2C1868C27A95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"/>
          <p:cNvSpPr txBox="1"/>
          <p:nvPr/>
        </p:nvSpPr>
        <p:spPr>
          <a:xfrm>
            <a:off x="385560" y="1120320"/>
            <a:ext cx="11314080" cy="5235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All tasks were returned to active scheduling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Added second scope channel to ensure task priority was being enforced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Timing remeasured with preemption and compared</a:t>
            </a:r>
          </a:p>
        </p:txBody>
      </p:sp>
      <p:sp>
        <p:nvSpPr>
          <p:cNvPr id="631" name="TextShape 2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Concurrent Execution Timing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33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3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2664AD6-1984-40BA-9A43-7CEC1B2BD669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47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635" name="Group 6"/>
          <p:cNvGrpSpPr/>
          <p:nvPr/>
        </p:nvGrpSpPr>
        <p:grpSpPr>
          <a:xfrm>
            <a:off x="1316160" y="2335320"/>
            <a:ext cx="9106560" cy="2922120"/>
            <a:chOff x="1316160" y="2335320"/>
            <a:chExt cx="9106560" cy="2922120"/>
          </a:xfrm>
        </p:grpSpPr>
        <p:grpSp>
          <p:nvGrpSpPr>
            <p:cNvPr id="636" name="Group 7"/>
            <p:cNvGrpSpPr/>
            <p:nvPr/>
          </p:nvGrpSpPr>
          <p:grpSpPr>
            <a:xfrm>
              <a:off x="1316160" y="2335320"/>
              <a:ext cx="8968320" cy="2922120"/>
              <a:chOff x="1316160" y="2335320"/>
              <a:chExt cx="8968320" cy="2922120"/>
            </a:xfrm>
          </p:grpSpPr>
          <p:sp>
            <p:nvSpPr>
              <p:cNvPr id="637" name="CustomShape 8"/>
              <p:cNvSpPr/>
              <p:nvPr/>
            </p:nvSpPr>
            <p:spPr>
              <a:xfrm>
                <a:off x="1316160" y="2335320"/>
                <a:ext cx="8967960" cy="2922120"/>
              </a:xfrm>
              <a:prstGeom prst="roundRect">
                <a:avLst>
                  <a:gd name="adj" fmla="val 690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CustomShape 9"/>
              <p:cNvSpPr/>
              <p:nvPr/>
            </p:nvSpPr>
            <p:spPr>
              <a:xfrm>
                <a:off x="1447920" y="4861080"/>
                <a:ext cx="8836560" cy="3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</a:rPr>
                  <a:t>The scheduler is stealing time from the longer TaskUpdateDisplay to ensure TaskReadSensors is executed on schedule. 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  <p:pic>
          <p:nvPicPr>
            <p:cNvPr id="639" name="Picture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7400" y="2514600"/>
              <a:ext cx="5091120" cy="2285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40" name="CustomShape 10"/>
            <p:cNvSpPr/>
            <p:nvPr/>
          </p:nvSpPr>
          <p:spPr>
            <a:xfrm>
              <a:off x="6650280" y="2971800"/>
              <a:ext cx="36338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alibri"/>
                </a:rPr>
                <a:t>Channel 1 - TaskReadSensors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641" name="CustomShape 11"/>
            <p:cNvSpPr/>
            <p:nvPr/>
          </p:nvSpPr>
          <p:spPr>
            <a:xfrm>
              <a:off x="6788880" y="3886200"/>
              <a:ext cx="36338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alibri"/>
                </a:rPr>
                <a:t>Channel 2 – TaskUpdateDisplay</a:t>
              </a:r>
              <a:endParaRPr lang="en-US" sz="20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Preempted Timing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4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DA8FEDC-EEBE-4E25-B984-F4C36AE14A70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46" name="TextShape 5"/>
          <p:cNvSpPr txBox="1"/>
          <p:nvPr/>
        </p:nvSpPr>
        <p:spPr>
          <a:xfrm>
            <a:off x="385560" y="1120320"/>
            <a:ext cx="11314080" cy="5051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following table shows the preempted timing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Of particular note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Display timing got much worse ~ 6x slower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Most others stayed about the same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Further investigation on the display task is required</a:t>
            </a:r>
          </a:p>
        </p:txBody>
      </p:sp>
      <p:graphicFrame>
        <p:nvGraphicFramePr>
          <p:cNvPr id="647" name="Table 6"/>
          <p:cNvGraphicFramePr/>
          <p:nvPr>
            <p:extLst>
              <p:ext uri="{D42A27DB-BD31-4B8C-83A1-F6EECF244321}">
                <p14:modId xmlns:p14="http://schemas.microsoft.com/office/powerpoint/2010/main" val="1332377275"/>
              </p:ext>
            </p:extLst>
          </p:nvPr>
        </p:nvGraphicFramePr>
        <p:xfrm>
          <a:off x="292320" y="1676520"/>
          <a:ext cx="11739960" cy="2219760"/>
        </p:xfrm>
        <a:graphic>
          <a:graphicData uri="http://schemas.openxmlformats.org/drawingml/2006/table">
            <a:tbl>
              <a:tblPr/>
              <a:tblGrid>
                <a:gridCol w="2002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8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5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Task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Function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Priority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Freq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F Meas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 w/o 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 with 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TaskReadSensors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Reading and converting sensor input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29.5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29.5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TaskStateMachines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Door, Alarm, and Light Control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1.41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1.38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TaskNetwork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Network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1.015 – 2.015 mS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2.02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TaskUpdateDisplay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Display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39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274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TaskIdle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WatchDog Collection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 Hz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Varies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1.05 uS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1.05uS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pc="-1" dirty="0">
                <a:solidFill>
                  <a:srgbClr val="FFFFFF"/>
                </a:solidFill>
                <a:latin typeface="Segoe UI Semibold"/>
                <a:ea typeface="Adobe Heiti Std R"/>
              </a:rPr>
              <a:t>Response</a:t>
            </a: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 Timing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4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DA8FEDC-EEBE-4E25-B984-F4C36AE14A70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49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46" name="TextShape 5"/>
          <p:cNvSpPr txBox="1"/>
          <p:nvPr/>
        </p:nvSpPr>
        <p:spPr>
          <a:xfrm>
            <a:off x="385560" y="1120320"/>
            <a:ext cx="11314080" cy="5051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Timing measured using oscilloscope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CH1 Connected to button input, CH2 to relay output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Measured 10 transitions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, and averaged.  Max was no more than 86.2, average 58.6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Web 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timing and display timing based on cycle times.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All timing requirements per original proposal met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23210B-0518-4FAA-B308-C1BB9F273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173232"/>
              </p:ext>
            </p:extLst>
          </p:nvPr>
        </p:nvGraphicFramePr>
        <p:xfrm>
          <a:off x="838080" y="3429000"/>
          <a:ext cx="10594957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2085">
                  <a:extLst>
                    <a:ext uri="{9D8B030D-6E8A-4147-A177-3AD203B41FA5}">
                      <a16:colId xmlns:a16="http://schemas.microsoft.com/office/drawing/2014/main" val="3759739172"/>
                    </a:ext>
                  </a:extLst>
                </a:gridCol>
                <a:gridCol w="5145722">
                  <a:extLst>
                    <a:ext uri="{9D8B030D-6E8A-4147-A177-3AD203B41FA5}">
                      <a16:colId xmlns:a16="http://schemas.microsoft.com/office/drawing/2014/main" val="3618653636"/>
                    </a:ext>
                  </a:extLst>
                </a:gridCol>
                <a:gridCol w="1837372">
                  <a:extLst>
                    <a:ext uri="{9D8B030D-6E8A-4147-A177-3AD203B41FA5}">
                      <a16:colId xmlns:a16="http://schemas.microsoft.com/office/drawing/2014/main" val="1819499810"/>
                    </a:ext>
                  </a:extLst>
                </a:gridCol>
                <a:gridCol w="899778">
                  <a:extLst>
                    <a:ext uri="{9D8B030D-6E8A-4147-A177-3AD203B41FA5}">
                      <a16:colId xmlns:a16="http://schemas.microsoft.com/office/drawing/2014/main" val="462439023"/>
                    </a:ext>
                  </a:extLst>
                </a:gridCol>
              </a:tblGrid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Parameter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Timing Requirement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Measurement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P/F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8927404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Local Display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Every 500 ms or better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8309855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Obstacle Detection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Toggle opener within 150 ms from detection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86.2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5607716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Limit Switch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Toggle opener within 150 ms from detection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86.2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618087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Door movement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Toggle opener within 300 ms from press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86.2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4466333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Light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Latch light within 300 ms from press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86.2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3935920"/>
                  </a:ext>
                </a:extLst>
              </a:tr>
              <a:tr h="1689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Idle Post to Server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Post to the server every 5000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2749436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Event push to server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Post to the server within 500 ms from event.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&lt;= 500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4820198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Check Server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Check remote messages every 1000 ms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500 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2650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647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Planning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project timeline was developed based on team availability and delivery milestones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Gantt chart was developed to outline the major phases of project development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35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36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06208C8-A836-478D-AEF9-522D639D1F58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37" name="Image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25400" y="2895840"/>
            <a:ext cx="7413840" cy="3139200"/>
          </a:xfrm>
          <a:prstGeom prst="rect">
            <a:avLst/>
          </a:prstGeom>
          <a:ln w="9360">
            <a:solidFill>
              <a:srgbClr val="4F81BD"/>
            </a:solidFill>
            <a:rou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E3EF8-DC14-4162-B70C-1804A9C00D7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Performed market survey</a:t>
            </a:r>
          </a:p>
          <a:p>
            <a:pPr lvl="1"/>
            <a:r>
              <a:rPr lang="en-US" dirty="0"/>
              <a:t>Chamberlain MYQ-G0301</a:t>
            </a:r>
          </a:p>
          <a:p>
            <a:pPr lvl="1"/>
            <a:r>
              <a:rPr lang="en-US" dirty="0"/>
              <a:t>Aladdin Connect</a:t>
            </a:r>
          </a:p>
          <a:p>
            <a:pPr lvl="1"/>
            <a:r>
              <a:rPr lang="en-US" dirty="0"/>
              <a:t>Garage Door Buddy</a:t>
            </a:r>
          </a:p>
          <a:p>
            <a:pPr lvl="1"/>
            <a:r>
              <a:rPr lang="en-US" dirty="0"/>
              <a:t>Go Control GD00z-4 </a:t>
            </a:r>
          </a:p>
          <a:p>
            <a:r>
              <a:rPr lang="en-US" dirty="0"/>
              <a:t>Generated Matrix for comparison</a:t>
            </a:r>
          </a:p>
          <a:p>
            <a:r>
              <a:rPr lang="en-US" dirty="0"/>
              <a:t>Considered</a:t>
            </a:r>
          </a:p>
          <a:p>
            <a:pPr lvl="1"/>
            <a:r>
              <a:rPr lang="en-US" dirty="0"/>
              <a:t>Connectivity</a:t>
            </a:r>
          </a:p>
          <a:p>
            <a:pPr lvl="1"/>
            <a:r>
              <a:rPr lang="en-US" dirty="0"/>
              <a:t>Digital Assistant Compatibility </a:t>
            </a:r>
          </a:p>
          <a:p>
            <a:pPr lvl="1"/>
            <a:r>
              <a:rPr lang="en-US" dirty="0"/>
              <a:t>Sensing and Control </a:t>
            </a:r>
          </a:p>
          <a:p>
            <a:pPr lvl="1"/>
            <a:r>
              <a:rPr lang="en-US" dirty="0"/>
              <a:t>Local Control Features</a:t>
            </a:r>
          </a:p>
          <a:p>
            <a:pPr lvl="1"/>
            <a:r>
              <a:rPr lang="en-US" dirty="0"/>
              <a:t>Openness of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EC2E8-6E86-44CA-822A-EA45C0F2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0" y="248441"/>
            <a:ext cx="10967760" cy="609398"/>
          </a:xfrm>
        </p:spPr>
        <p:txBody>
          <a:bodyPr/>
          <a:lstStyle/>
          <a:p>
            <a:r>
              <a:rPr lang="en-US" b="1" spc="-1" dirty="0">
                <a:solidFill>
                  <a:srgbClr val="FFFFFF"/>
                </a:solidFill>
                <a:latin typeface="Segoe UI Semibold"/>
                <a:ea typeface="Adobe Heiti Std R"/>
                <a:cs typeface="+mn-cs"/>
              </a:rPr>
              <a:t>Comparison with other Products</a:t>
            </a:r>
          </a:p>
        </p:txBody>
      </p:sp>
    </p:spTree>
    <p:extLst>
      <p:ext uri="{BB962C8B-B14F-4D97-AF65-F5344CB8AC3E}">
        <p14:creationId xmlns:p14="http://schemas.microsoft.com/office/powerpoint/2010/main" val="1261366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CC4F06-2E3F-4DA3-A3CF-D64CDCE1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0" y="248441"/>
            <a:ext cx="10967760" cy="609398"/>
          </a:xfrm>
        </p:spPr>
        <p:txBody>
          <a:bodyPr/>
          <a:lstStyle/>
          <a:p>
            <a:r>
              <a:rPr lang="en-US" b="1" spc="-1" dirty="0">
                <a:solidFill>
                  <a:srgbClr val="FFFFFF"/>
                </a:solidFill>
                <a:latin typeface="Segoe UI Semibold"/>
                <a:ea typeface="Adobe Heiti Std R"/>
                <a:cs typeface="+mn-cs"/>
              </a:rPr>
              <a:t>Comparison with other Products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6E8DE0-8096-49D0-8D81-16B715481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658380"/>
              </p:ext>
            </p:extLst>
          </p:nvPr>
        </p:nvGraphicFramePr>
        <p:xfrm>
          <a:off x="2255818" y="1056820"/>
          <a:ext cx="7227244" cy="526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2481">
                  <a:extLst>
                    <a:ext uri="{9D8B030D-6E8A-4147-A177-3AD203B41FA5}">
                      <a16:colId xmlns:a16="http://schemas.microsoft.com/office/drawing/2014/main" val="280856666"/>
                    </a:ext>
                  </a:extLst>
                </a:gridCol>
                <a:gridCol w="1121727">
                  <a:extLst>
                    <a:ext uri="{9D8B030D-6E8A-4147-A177-3AD203B41FA5}">
                      <a16:colId xmlns:a16="http://schemas.microsoft.com/office/drawing/2014/main" val="1893131730"/>
                    </a:ext>
                  </a:extLst>
                </a:gridCol>
                <a:gridCol w="932815">
                  <a:extLst>
                    <a:ext uri="{9D8B030D-6E8A-4147-A177-3AD203B41FA5}">
                      <a16:colId xmlns:a16="http://schemas.microsoft.com/office/drawing/2014/main" val="3052170406"/>
                    </a:ext>
                  </a:extLst>
                </a:gridCol>
                <a:gridCol w="1239203">
                  <a:extLst>
                    <a:ext uri="{9D8B030D-6E8A-4147-A177-3AD203B41FA5}">
                      <a16:colId xmlns:a16="http://schemas.microsoft.com/office/drawing/2014/main" val="1923347653"/>
                    </a:ext>
                  </a:extLst>
                </a:gridCol>
                <a:gridCol w="1101090">
                  <a:extLst>
                    <a:ext uri="{9D8B030D-6E8A-4147-A177-3AD203B41FA5}">
                      <a16:colId xmlns:a16="http://schemas.microsoft.com/office/drawing/2014/main" val="4201695020"/>
                    </a:ext>
                  </a:extLst>
                </a:gridCol>
                <a:gridCol w="1269928">
                  <a:extLst>
                    <a:ext uri="{9D8B030D-6E8A-4147-A177-3AD203B41FA5}">
                      <a16:colId xmlns:a16="http://schemas.microsoft.com/office/drawing/2014/main" val="2115305529"/>
                    </a:ext>
                  </a:extLst>
                </a:gridCol>
              </a:tblGrid>
              <a:tr h="355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Feature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MYQ-G301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Connect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Door Buddy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GoControl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GarageRTC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523813523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Connectivity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002262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  </a:t>
                      </a:r>
                      <a:r>
                        <a:rPr lang="en-US" sz="1400" dirty="0" err="1">
                          <a:effectLst/>
                        </a:rPr>
                        <a:t>WiFi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526498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Bluetooth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78345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ZWave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0926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Digital Assistant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057516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Alexa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931971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Google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6529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Siri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771655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Sense/Control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440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Aux Control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27140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Amb. Temp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73910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Amb. CO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2148445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Door Position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787228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Local Control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602064228"/>
                  </a:ext>
                </a:extLst>
              </a:tr>
              <a:tr h="2984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LCD Display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348839841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Door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72787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Aux/Light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148033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Open Source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293235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Web App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64303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FOSS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1286674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Published API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36588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HW Schematic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3723627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  Universal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✔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415" marR="18415" marT="0" marB="0" anchor="ctr"/>
                </a:tc>
                <a:extLst>
                  <a:ext uri="{0D108BD9-81ED-4DB2-BD59-A6C34878D82A}">
                    <a16:rowId xmlns:a16="http://schemas.microsoft.com/office/drawing/2014/main" val="917926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315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pc="-1">
                <a:solidFill>
                  <a:srgbClr val="FFFFFF"/>
                </a:solidFill>
                <a:latin typeface="Segoe UI Semibold"/>
                <a:ea typeface="Adobe Heiti Std R"/>
              </a:rPr>
              <a:t>Comparison with other Products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9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Findings: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GarageRTC mostly comparable with similar products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Open Source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means could extend to include missing features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Security not considered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Most other products claimed security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Not forthcoming with mechanism or implementation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Other researchers had found problems with their security [6] [7]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Omitted since offering unknown quality of security could not be compared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Open source could help here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Open publishing of security mechanisms could lead to community improvements</a:t>
            </a: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Security through obscurity is not viable solution</a:t>
            </a:r>
          </a:p>
          <a:p>
            <a:pPr marL="457560" lvl="1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5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5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A200E58-737F-4E78-B3A9-F4C83FA45E2D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Accomplishments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9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9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Embedded Hardware Development: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System is assembled and complete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Individual hardware tests pass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Test system is reliable and consistent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Embedded Software Development: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Embedded system development is mostly complete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Web connectivity needs integration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Web Software Development: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Web receiver/transmitter are working with simulators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Completed interface and integration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Testing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Embedded system has completed unit and integration tests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Timing testing is nearly complete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Hardware installation for functional tests</a:t>
            </a:r>
          </a:p>
        </p:txBody>
      </p:sp>
      <p:sp>
        <p:nvSpPr>
          <p:cNvPr id="65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5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5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A200E58-737F-4E78-B3A9-F4C83FA45E2D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3795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Closing Remarks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9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It was a challenge to integrate the IoT and embedded elements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All materials in GitHub project: </a:t>
            </a:r>
            <a:r>
              <a:rPr lang="en-US" sz="2800" dirty="0">
                <a:hlinkClick r:id="rId2"/>
              </a:rPr>
              <a:t>https://github.com/jharmer95/Garage-RTC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ESP32 performance far exceeds system requirements but: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Integrated Wi-Fi makes connectivity possible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Exceptional library support made integration faster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support made multitasking easier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Possible Future Improvements: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H-Bridge motor drive for direct door control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Encryption between controller and server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Develop Android application with notification support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Add Built-In-Test (BIT)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Front panel guided menus for set-points, settings, AUX control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Support for viewing CCTV feed connected to web server</a:t>
            </a:r>
          </a:p>
        </p:txBody>
      </p:sp>
      <p:sp>
        <p:nvSpPr>
          <p:cNvPr id="66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19F8FBD-A3BE-4066-BFA2-51672C72D22C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Video</a:t>
            </a:r>
            <a:endParaRPr lang="en-US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9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On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 YouTube Here: </a:t>
            </a:r>
            <a:r>
              <a:rPr lang="en-US" sz="2800" dirty="0">
                <a:hlinkClick r:id="rId2"/>
              </a:rPr>
              <a:t>https://www.youtube.com/watch?v=IwsxoqProoo</a:t>
            </a:r>
            <a:endParaRPr lang="en-US" sz="2800" dirty="0"/>
          </a:p>
        </p:txBody>
      </p:sp>
      <p:sp>
        <p:nvSpPr>
          <p:cNvPr id="66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19F8FBD-A3BE-4066-BFA2-51672C72D22C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88331-8EA3-4994-8867-93B37CE1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70" y="1624133"/>
            <a:ext cx="6532859" cy="47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2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References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4" name="TextShape 2"/>
          <p:cNvSpPr txBox="1"/>
          <p:nvPr/>
        </p:nvSpPr>
        <p:spPr>
          <a:xfrm>
            <a:off x="385559" y="1120320"/>
            <a:ext cx="11618871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[1]	Explore Embedded, "Overview of ESP32 features. What do they practically mean?," Explore Embedded, 8 April 2019. 	[Online]. Available: 	https://www.exploreembedded.com/wiki/Overview_of_ESP32_features._What_do_they_practically_mean%3F.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[2]	Amazon Web Services (AWS), "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- Why Use an RTOS Kernel?," Amazon Web Services (AWS), 8 April 2019. 	[Online]. Available: https://www.freertos.org/tutorial/solution1.html.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[3]	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Rapita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Systems, "What are “co-operative” and “pre-emptive” scheduling algorithms?,"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Rapita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Systems, 2019 April 2019. 	[Online]. Available: </a:t>
            </a:r>
            <a:r>
              <a:rPr lang="en-US" spc="-1" dirty="0">
                <a:solidFill>
                  <a:srgbClr val="000000"/>
                </a:solidFill>
                <a:latin typeface="Calibri"/>
                <a:hlinkClick r:id="rId2"/>
              </a:rPr>
              <a:t>https://www.rapitasystems.com/blog/cooperative-and-preemptive-scheduling-algorithms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[4]	I. V.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Cretu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, V. M.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Micea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and S. C.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Stangaciu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, "Hard real-time execution environment extension for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," in IEEE 	International Symposium on Robotic and Sensors Environments (ROSE), Timisoara, Romania, 2014. 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[5]	Amazon Web Services (AWS), "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Project," Amazon Web Services (AWS), 8 April 2019. [Online]. [Accessed 2019].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[6] Margulies, "Garage Door Openers: An Internet of Things Case Study," IEEE Security &amp; Privacy, 2015.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339725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[7]  C. Goudie and R. Weidner, "Home hackers: Digital invaders a threat to your house," ABC 7 News, Chicago IL, 12 	February 2015. </a:t>
            </a:r>
          </a:p>
        </p:txBody>
      </p:sp>
      <p:sp>
        <p:nvSpPr>
          <p:cNvPr id="665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6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6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96A6D31-23C3-44B1-8483-CC5AC0C24938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Questions?	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9" name="TextShape 2"/>
          <p:cNvSpPr txBox="1"/>
          <p:nvPr/>
        </p:nvSpPr>
        <p:spPr>
          <a:xfrm>
            <a:off x="385560" y="1120320"/>
            <a:ext cx="570996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Daniel A. Zajac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danzajac@umich.edu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(313) 655-7533</a:t>
            </a:r>
          </a:p>
        </p:txBody>
      </p:sp>
      <p:sp>
        <p:nvSpPr>
          <p:cNvPr id="67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7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67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A7EDF69-5644-4B56-991B-3DE6A72D4ECE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57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73" name="CustomShape 6"/>
          <p:cNvSpPr/>
          <p:nvPr/>
        </p:nvSpPr>
        <p:spPr>
          <a:xfrm>
            <a:off x="5869800" y="1119960"/>
            <a:ext cx="5709960" cy="505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Jackson Harmer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jharmer@umich.edu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(810) 941-2280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Requirements From Proposal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The project proposal identified 7 Key requirements: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ECE554-REQ-001 – Manual Interface Switches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 system shall provide, at a minimum, manual interface switches for Alarm Silence, Door, Stop, and Light.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ECE554-REQ-002 – Local Display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 system shall have a digital display mounted to the main controller.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ECE554-REQ-003 – Light Control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 system shall provide the ability to digitally switch the following: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Latching switch a single mains powered LED bulb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Electrically isolated momentary switch that interfaces with the opener control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Latching switch an alarm.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ECE554-REQ-004 – Sensing Requirements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 system shall sample the following sensors: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mbient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temperature of the garage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CAarbon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monoxide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Door position, at a minimum Open or Closed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Detect obstacle beneath the closing door</a:t>
            </a:r>
          </a:p>
        </p:txBody>
      </p:sp>
      <p:sp>
        <p:nvSpPr>
          <p:cNvPr id="340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42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E6867AF-6A32-4CF0-B449-5010064143E8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Segoe UI Semibold"/>
                <a:ea typeface="Adobe Heiti Std R"/>
              </a:rPr>
              <a:t>Requirements From Proposal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ECE554-REQ-005 – IoT Connectivity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system shall connect to the web server via Wifi, serial, ethernet or other suitable protocol.  The system shall make available to the web server the following information: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Sensor readings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Door status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Error status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system shall receive the following information from the server: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Door command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Light command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system shall inform the web server upon completion or failure of any command.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ECE554-REQ-006 – Web Service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The system shall host a page that displays the information on the local display.</a:t>
            </a:r>
          </a:p>
          <a:p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46" name="TextShape 4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4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1E127C7-2910-4FB3-9CD8-D8D06CC2C8F9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385560" y="90000"/>
            <a:ext cx="10967760" cy="9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latin typeface="Segoe UI Semibold"/>
                <a:ea typeface="Adobe Heiti Std R"/>
              </a:rPr>
              <a:t>Timing Requirements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</a:rPr>
              <a:t>4/8/2019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ECE554 Embedded Systems</a:t>
            </a:r>
            <a:endParaRPr lang="en-US" sz="1200" b="0" strike="noStrike" spc="-1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1200" b="1" i="1" strike="noStrike" spc="-1">
                <a:solidFill>
                  <a:srgbClr val="F2F2F2"/>
                </a:solidFill>
                <a:latin typeface="Calibri"/>
              </a:rPr>
              <a:t>Final Project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35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72E4ED-F241-4F6E-9579-A71788F5E751}" type="slidenum">
              <a:rPr lang="en-US" sz="1200" b="1" strike="noStrike" spc="-1">
                <a:solidFill>
                  <a:srgbClr val="FFFFFF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52" name="TextShape 5"/>
          <p:cNvSpPr txBox="1"/>
          <p:nvPr/>
        </p:nvSpPr>
        <p:spPr>
          <a:xfrm>
            <a:off x="385560" y="1120320"/>
            <a:ext cx="11314080" cy="5056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ECE554-REQ-007 – Timing Requirements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system shall meet the following timing metrics as defined in the table below: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53" name="Table 6"/>
          <p:cNvGraphicFramePr/>
          <p:nvPr/>
        </p:nvGraphicFramePr>
        <p:xfrm>
          <a:off x="385560" y="2585520"/>
          <a:ext cx="11313720" cy="3291840"/>
        </p:xfrm>
        <a:graphic>
          <a:graphicData uri="http://schemas.openxmlformats.org/drawingml/2006/table">
            <a:tbl>
              <a:tblPr/>
              <a:tblGrid>
                <a:gridCol w="36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Parameter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Timing Requirement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Local Display Update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Every 500 mS or better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Obstacle Detection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Toggle the opener control within 150 mS from sensor detection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Limit Switch Detection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Toggle the opener control within 150 mS from sensor detection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Door movement Response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Toggle the opener control within 300 mS from button press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Light Response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Latch the light control within 300 mS from button press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Post to Server interval (Idle)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Post to the server every 5000 mS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Event push to server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Post data to the server within 500 mS from the event.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Check Server for messages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Check for remote messages every 1000 mS or better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7800" marR="127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7E61-72C8-4D29-B20D-4EBD1CA5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0" y="248441"/>
            <a:ext cx="10967760" cy="609398"/>
          </a:xfrm>
        </p:spPr>
        <p:txBody>
          <a:bodyPr/>
          <a:lstStyle/>
          <a:p>
            <a:r>
              <a:rPr lang="en-US" b="1" spc="-1" dirty="0">
                <a:solidFill>
                  <a:srgbClr val="FFFFFF"/>
                </a:solidFill>
                <a:latin typeface="Segoe UI Semibold"/>
                <a:ea typeface="Adobe Heiti Std R"/>
                <a:cs typeface="+mn-cs"/>
              </a:rPr>
              <a:t>Waterfall Design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88411-25BA-4918-97A5-54C68442B7A5}"/>
              </a:ext>
            </a:extLst>
          </p:cNvPr>
          <p:cNvSpPr/>
          <p:nvPr/>
        </p:nvSpPr>
        <p:spPr>
          <a:xfrm>
            <a:off x="2206171" y="1885950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Concept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CB694-DF44-47BD-9A6F-FA389F3CA5F1}"/>
              </a:ext>
            </a:extLst>
          </p:cNvPr>
          <p:cNvSpPr/>
          <p:nvPr/>
        </p:nvSpPr>
        <p:spPr>
          <a:xfrm>
            <a:off x="3198331" y="2495550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Requirement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710F86-BDD6-453B-8510-841C2043A5A1}"/>
              </a:ext>
            </a:extLst>
          </p:cNvPr>
          <p:cNvSpPr/>
          <p:nvPr/>
        </p:nvSpPr>
        <p:spPr>
          <a:xfrm>
            <a:off x="4180966" y="3067050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C2A2B0-806B-49D6-9AD1-2E94D7283C18}"/>
              </a:ext>
            </a:extLst>
          </p:cNvPr>
          <p:cNvSpPr/>
          <p:nvPr/>
        </p:nvSpPr>
        <p:spPr>
          <a:xfrm>
            <a:off x="5163601" y="3619500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Implement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D199-807D-4E9D-A1E7-A40EB9974B61}"/>
              </a:ext>
            </a:extLst>
          </p:cNvPr>
          <p:cNvSpPr/>
          <p:nvPr/>
        </p:nvSpPr>
        <p:spPr>
          <a:xfrm>
            <a:off x="6146236" y="4171950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D160F-0D65-4DC1-8C81-369E70624EF2}"/>
              </a:ext>
            </a:extLst>
          </p:cNvPr>
          <p:cNvSpPr/>
          <p:nvPr/>
        </p:nvSpPr>
        <p:spPr>
          <a:xfrm>
            <a:off x="7128871" y="4714875"/>
            <a:ext cx="1524308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Maintenance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9938428-7939-41EA-80E0-2291C59347D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30479" y="2114550"/>
            <a:ext cx="230006" cy="3810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5767AE0-A513-4468-9EF7-4BEFCFD70D2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4722639" y="2724150"/>
            <a:ext cx="220481" cy="3429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E334C17-AA70-4FB1-AEFF-D68B51FC9B67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705274" y="3295650"/>
            <a:ext cx="220481" cy="3238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66479BD-FC0A-4C2B-B636-F0446FD0D4EB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687909" y="3848100"/>
            <a:ext cx="220481" cy="3238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66F3BF-341B-4656-A50A-9F6170C9B981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670544" y="4400550"/>
            <a:ext cx="220481" cy="3143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C4D2E5-E1E3-401B-89F9-F31BAB9AB8FF}"/>
              </a:ext>
            </a:extLst>
          </p:cNvPr>
          <p:cNvSpPr txBox="1"/>
          <p:nvPr/>
        </p:nvSpPr>
        <p:spPr>
          <a:xfrm>
            <a:off x="4054203" y="1850552"/>
            <a:ext cx="2074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Proposal Paper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67032-7C74-4B54-A377-BA6B02FE69E8}"/>
              </a:ext>
            </a:extLst>
          </p:cNvPr>
          <p:cNvSpPr txBox="1"/>
          <p:nvPr/>
        </p:nvSpPr>
        <p:spPr>
          <a:xfrm>
            <a:off x="5103355" y="2421151"/>
            <a:ext cx="201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System Block Diagram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C518-EB04-4F28-B650-1231A72CC557}"/>
              </a:ext>
            </a:extLst>
          </p:cNvPr>
          <p:cNvSpPr txBox="1"/>
          <p:nvPr/>
        </p:nvSpPr>
        <p:spPr>
          <a:xfrm>
            <a:off x="6070065" y="2764051"/>
            <a:ext cx="164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Level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A2814-ED49-4A27-9444-AE3B52E38F32}"/>
              </a:ext>
            </a:extLst>
          </p:cNvPr>
          <p:cNvSpPr txBox="1"/>
          <p:nvPr/>
        </p:nvSpPr>
        <p:spPr>
          <a:xfrm>
            <a:off x="7003856" y="3358603"/>
            <a:ext cx="214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Build HW/SW, Integrate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82FD7-79A3-4BD0-A5E5-AD843EA15723}"/>
              </a:ext>
            </a:extLst>
          </p:cNvPr>
          <p:cNvSpPr txBox="1"/>
          <p:nvPr/>
        </p:nvSpPr>
        <p:spPr>
          <a:xfrm>
            <a:off x="8022646" y="3876675"/>
            <a:ext cx="168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Functional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CF810-B60B-4930-967A-ED6CE5BE7C50}"/>
              </a:ext>
            </a:extLst>
          </p:cNvPr>
          <p:cNvSpPr/>
          <p:nvPr/>
        </p:nvSpPr>
        <p:spPr>
          <a:xfrm>
            <a:off x="6070065" y="2872770"/>
            <a:ext cx="1443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Test</a:t>
            </a:r>
            <a:r>
              <a:rPr lang="en-US" sz="2400" dirty="0"/>
              <a:t> </a:t>
            </a:r>
            <a:r>
              <a:rPr lang="en-US" sz="1600" dirty="0"/>
              <a:t>Procedure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503DC-BA35-435B-9761-901782A026A3}"/>
              </a:ext>
            </a:extLst>
          </p:cNvPr>
          <p:cNvSpPr txBox="1"/>
          <p:nvPr/>
        </p:nvSpPr>
        <p:spPr>
          <a:xfrm>
            <a:off x="6840309" y="3730452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4D7F16C-2DBE-44B7-8E41-801BD77B2DAC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rot="10800000">
            <a:off x="4943121" y="3524250"/>
            <a:ext cx="220481" cy="3238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6C33F3-6777-4D20-A834-5B48FC3FCC15}"/>
              </a:ext>
            </a:extLst>
          </p:cNvPr>
          <p:cNvSpPr txBox="1"/>
          <p:nvPr/>
        </p:nvSpPr>
        <p:spPr>
          <a:xfrm>
            <a:off x="7031246" y="3568140"/>
            <a:ext cx="116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Unit Testing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50F84-0C13-4D9C-9DE4-B0FC66C70CF7}"/>
              </a:ext>
            </a:extLst>
          </p:cNvPr>
          <p:cNvSpPr txBox="1"/>
          <p:nvPr/>
        </p:nvSpPr>
        <p:spPr>
          <a:xfrm>
            <a:off x="6089115" y="3153803"/>
            <a:ext cx="1217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Daft Manual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7DA9C8-9E12-4DC2-8FDB-0F44A9E1B7BC}"/>
              </a:ext>
            </a:extLst>
          </p:cNvPr>
          <p:cNvSpPr txBox="1"/>
          <p:nvPr/>
        </p:nvSpPr>
        <p:spPr>
          <a:xfrm>
            <a:off x="8022646" y="407927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Final Manual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172F1F-E5F3-4F93-A074-BD8EE7137227}"/>
              </a:ext>
            </a:extLst>
          </p:cNvPr>
          <p:cNvSpPr txBox="1"/>
          <p:nvPr/>
        </p:nvSpPr>
        <p:spPr>
          <a:xfrm>
            <a:off x="8022646" y="4259862"/>
            <a:ext cx="753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985038-F029-4017-9AA3-47902D7B8C13}"/>
              </a:ext>
            </a:extLst>
          </p:cNvPr>
          <p:cNvSpPr txBox="1"/>
          <p:nvPr/>
        </p:nvSpPr>
        <p:spPr>
          <a:xfrm>
            <a:off x="8927467" y="4560481"/>
            <a:ext cx="139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Future </a:t>
            </a:r>
          </a:p>
          <a:p>
            <a:r>
              <a:rPr lang="en-US" sz="1600" dirty="0"/>
              <a:t>Improvements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4B6C063-6AF3-4A93-A3A7-A21E07B96CE8}"/>
              </a:ext>
            </a:extLst>
          </p:cNvPr>
          <p:cNvSpPr/>
          <p:nvPr/>
        </p:nvSpPr>
        <p:spPr>
          <a:xfrm>
            <a:off x="3781487" y="1762125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BE0C64A-17BC-4401-804F-3ABD79EC8AA1}"/>
              </a:ext>
            </a:extLst>
          </p:cNvPr>
          <p:cNvSpPr/>
          <p:nvPr/>
        </p:nvSpPr>
        <p:spPr>
          <a:xfrm>
            <a:off x="4803460" y="2333625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C12BBCC-40CF-457B-8C67-71EEB07DD231}"/>
              </a:ext>
            </a:extLst>
          </p:cNvPr>
          <p:cNvSpPr/>
          <p:nvPr/>
        </p:nvSpPr>
        <p:spPr>
          <a:xfrm>
            <a:off x="5772629" y="2905125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71DEC5C-C167-4100-8651-62D38EBEB835}"/>
              </a:ext>
            </a:extLst>
          </p:cNvPr>
          <p:cNvSpPr/>
          <p:nvPr/>
        </p:nvSpPr>
        <p:spPr>
          <a:xfrm>
            <a:off x="6734734" y="3478299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2DFCF25-6E49-4F5B-8B4D-F2BDF5E3E0C8}"/>
              </a:ext>
            </a:extLst>
          </p:cNvPr>
          <p:cNvSpPr/>
          <p:nvPr/>
        </p:nvSpPr>
        <p:spPr>
          <a:xfrm>
            <a:off x="7751365" y="3986213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E957B4D-78F8-4F19-BAAA-3E53C2B0CA72}"/>
              </a:ext>
            </a:extLst>
          </p:cNvPr>
          <p:cNvSpPr/>
          <p:nvPr/>
        </p:nvSpPr>
        <p:spPr>
          <a:xfrm>
            <a:off x="8653179" y="4567238"/>
            <a:ext cx="337717" cy="457200"/>
          </a:xfrm>
          <a:prstGeom prst="rightArrow">
            <a:avLst/>
          </a:prstGeom>
          <a:gradFill flip="none" rotWithShape="1">
            <a:gsLst>
              <a:gs pos="11000">
                <a:schemeClr val="accent1">
                  <a:lumMod val="5000"/>
                  <a:lumOff val="95000"/>
                  <a:alpha val="0"/>
                </a:schemeClr>
              </a:gs>
              <a:gs pos="67000">
                <a:srgbClr val="BEBEBF"/>
              </a:gs>
              <a:gs pos="84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3865</TotalTime>
  <Words>3910</Words>
  <Application>Microsoft Office PowerPoint</Application>
  <PresentationFormat>Widescreen</PresentationFormat>
  <Paragraphs>1189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Adobe Heiti Std R</vt:lpstr>
      <vt:lpstr>SimSun</vt:lpstr>
      <vt:lpstr>Arial</vt:lpstr>
      <vt:lpstr>Calibri</vt:lpstr>
      <vt:lpstr>Calibri Light</vt:lpstr>
      <vt:lpstr>DejaVu Sans</vt:lpstr>
      <vt:lpstr>Segoe UI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Design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Plans</vt:lpstr>
      <vt:lpstr>PowerPoint Presentation</vt:lpstr>
      <vt:lpstr>PowerPoint Presentation</vt:lpstr>
      <vt:lpstr>Acceptance Test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other Products</vt:lpstr>
      <vt:lpstr>Comparison with other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adminuser</dc:creator>
  <dc:description/>
  <cp:lastModifiedBy>adminuser</cp:lastModifiedBy>
  <cp:revision>180</cp:revision>
  <dcterms:created xsi:type="dcterms:W3CDTF">2019-02-02T19:15:18Z</dcterms:created>
  <dcterms:modified xsi:type="dcterms:W3CDTF">2019-04-22T23:01:28Z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59</vt:i4>
  </property>
</Properties>
</file>